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98" r:id="rId3"/>
    <p:sldId id="296" r:id="rId4"/>
    <p:sldId id="328" r:id="rId5"/>
    <p:sldId id="272" r:id="rId6"/>
    <p:sldId id="329" r:id="rId7"/>
    <p:sldId id="305" r:id="rId8"/>
    <p:sldId id="330" r:id="rId9"/>
    <p:sldId id="306" r:id="rId10"/>
    <p:sldId id="307" r:id="rId11"/>
    <p:sldId id="325" r:id="rId12"/>
    <p:sldId id="313" r:id="rId13"/>
    <p:sldId id="308" r:id="rId14"/>
    <p:sldId id="315" r:id="rId15"/>
    <p:sldId id="319" r:id="rId16"/>
    <p:sldId id="331"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7F32C2-596B-424A-81AB-65F2AEA679A9}" v="37" dt="2022-11-29T13:50:55.973"/>
    <p1510:client id="{D537AC20-566C-449B-AC77-8B7EEF48DFAE}" v="12" dt="2022-11-28T15:53:32.1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979" autoAdjust="0"/>
  </p:normalViewPr>
  <p:slideViewPr>
    <p:cSldViewPr snapToGrid="0">
      <p:cViewPr varScale="1">
        <p:scale>
          <a:sx n="99" d="100"/>
          <a:sy n="99" d="100"/>
        </p:scale>
        <p:origin x="48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D537AC20-566C-449B-AC77-8B7EEF48DFAE}"/>
    <pc:docChg chg="delSld modSld sldOrd">
      <pc:chgData name="Gerjan de Ruiter" userId="5d7c516b-9dcd-41a8-99d3-54425d29895b" providerId="ADAL" clId="{D537AC20-566C-449B-AC77-8B7EEF48DFAE}" dt="2022-11-28T15:54:09.127" v="49" actId="47"/>
      <pc:docMkLst>
        <pc:docMk/>
      </pc:docMkLst>
      <pc:sldChg chg="modSp mod">
        <pc:chgData name="Gerjan de Ruiter" userId="5d7c516b-9dcd-41a8-99d3-54425d29895b" providerId="ADAL" clId="{D537AC20-566C-449B-AC77-8B7EEF48DFAE}" dt="2022-11-28T15:52:48.696" v="30" actId="20577"/>
        <pc:sldMkLst>
          <pc:docMk/>
          <pc:sldMk cId="2364961875" sldId="257"/>
        </pc:sldMkLst>
        <pc:spChg chg="mod">
          <ac:chgData name="Gerjan de Ruiter" userId="5d7c516b-9dcd-41a8-99d3-54425d29895b" providerId="ADAL" clId="{D537AC20-566C-449B-AC77-8B7EEF48DFAE}" dt="2022-11-28T15:52:48.696" v="30" actId="20577"/>
          <ac:spMkLst>
            <pc:docMk/>
            <pc:sldMk cId="2364961875" sldId="257"/>
            <ac:spMk id="3" creationId="{33F9585F-3BA6-4E67-8D44-1603740BB700}"/>
          </ac:spMkLst>
        </pc:spChg>
      </pc:sldChg>
      <pc:sldChg chg="modSp del mod">
        <pc:chgData name="Gerjan de Ruiter" userId="5d7c516b-9dcd-41a8-99d3-54425d29895b" providerId="ADAL" clId="{D537AC20-566C-449B-AC77-8B7EEF48DFAE}" dt="2022-11-28T15:54:09.127" v="49" actId="47"/>
        <pc:sldMkLst>
          <pc:docMk/>
          <pc:sldMk cId="2821073800" sldId="311"/>
        </pc:sldMkLst>
        <pc:spChg chg="mod">
          <ac:chgData name="Gerjan de Ruiter" userId="5d7c516b-9dcd-41a8-99d3-54425d29895b" providerId="ADAL" clId="{D537AC20-566C-449B-AC77-8B7EEF48DFAE}" dt="2022-11-28T15:53:49.271" v="45" actId="14100"/>
          <ac:spMkLst>
            <pc:docMk/>
            <pc:sldMk cId="2821073800" sldId="311"/>
            <ac:spMk id="2" creationId="{00000000-0000-0000-0000-000000000000}"/>
          </ac:spMkLst>
        </pc:spChg>
      </pc:sldChg>
      <pc:sldChg chg="modSp mod ord">
        <pc:chgData name="Gerjan de Ruiter" userId="5d7c516b-9dcd-41a8-99d3-54425d29895b" providerId="ADAL" clId="{D537AC20-566C-449B-AC77-8B7EEF48DFAE}" dt="2022-11-28T15:53:57.809" v="48" actId="20577"/>
        <pc:sldMkLst>
          <pc:docMk/>
          <pc:sldMk cId="303055656" sldId="315"/>
        </pc:sldMkLst>
        <pc:spChg chg="mod">
          <ac:chgData name="Gerjan de Ruiter" userId="5d7c516b-9dcd-41a8-99d3-54425d29895b" providerId="ADAL" clId="{D537AC20-566C-449B-AC77-8B7EEF48DFAE}" dt="2022-11-28T15:53:57.809" v="48" actId="20577"/>
          <ac:spMkLst>
            <pc:docMk/>
            <pc:sldMk cId="303055656" sldId="315"/>
            <ac:spMk id="4" creationId="{46055C07-A363-449A-B7D1-CD13B93A6D63}"/>
          </ac:spMkLst>
        </pc:spChg>
      </pc:sldChg>
      <pc:sldChg chg="del">
        <pc:chgData name="Gerjan de Ruiter" userId="5d7c516b-9dcd-41a8-99d3-54425d29895b" providerId="ADAL" clId="{D537AC20-566C-449B-AC77-8B7EEF48DFAE}" dt="2022-11-28T15:52:56.083" v="31" actId="47"/>
        <pc:sldMkLst>
          <pc:docMk/>
          <pc:sldMk cId="2421706736" sldId="323"/>
        </pc:sldMkLst>
      </pc:sldChg>
      <pc:sldChg chg="addSp delSp modSp">
        <pc:chgData name="Gerjan de Ruiter" userId="5d7c516b-9dcd-41a8-99d3-54425d29895b" providerId="ADAL" clId="{D537AC20-566C-449B-AC77-8B7EEF48DFAE}" dt="2022-11-28T15:53:32.159" v="43" actId="1076"/>
        <pc:sldMkLst>
          <pc:docMk/>
          <pc:sldMk cId="3371297326" sldId="325"/>
        </pc:sldMkLst>
        <pc:spChg chg="add del mod">
          <ac:chgData name="Gerjan de Ruiter" userId="5d7c516b-9dcd-41a8-99d3-54425d29895b" providerId="ADAL" clId="{D537AC20-566C-449B-AC77-8B7EEF48DFAE}" dt="2022-11-28T15:53:03.312" v="33"/>
          <ac:spMkLst>
            <pc:docMk/>
            <pc:sldMk cId="3371297326" sldId="325"/>
            <ac:spMk id="2" creationId="{931A764C-AEC2-D006-D570-54DAA34466E0}"/>
          </ac:spMkLst>
        </pc:spChg>
        <pc:picChg chg="add mod">
          <ac:chgData name="Gerjan de Ruiter" userId="5d7c516b-9dcd-41a8-99d3-54425d29895b" providerId="ADAL" clId="{D537AC20-566C-449B-AC77-8B7EEF48DFAE}" dt="2022-11-28T15:53:32.159" v="43" actId="1076"/>
          <ac:picMkLst>
            <pc:docMk/>
            <pc:sldMk cId="3371297326" sldId="325"/>
            <ac:picMk id="1026" creationId="{94FEECA1-8107-66C4-9271-3D3315D7191F}"/>
          </ac:picMkLst>
        </pc:picChg>
        <pc:picChg chg="del">
          <ac:chgData name="Gerjan de Ruiter" userId="5d7c516b-9dcd-41a8-99d3-54425d29895b" providerId="ADAL" clId="{D537AC20-566C-449B-AC77-8B7EEF48DFAE}" dt="2022-11-28T15:53:00.865" v="32" actId="478"/>
          <ac:picMkLst>
            <pc:docMk/>
            <pc:sldMk cId="3371297326" sldId="325"/>
            <ac:picMk id="3074" creationId="{B3E560C4-985C-47AB-B66E-F7E630CEA9FF}"/>
          </ac:picMkLst>
        </pc:picChg>
      </pc:sldChg>
    </pc:docChg>
  </pc:docChgLst>
  <pc:docChgLst>
    <pc:chgData name="Gerjan de Ruiter" userId="S::g.de.ruiter@yuverta.nl::5d7c516b-9dcd-41a8-99d3-54425d29895b" providerId="AD" clId="Web-{867F32C2-596B-424A-81AB-65F2AEA679A9}"/>
    <pc:docChg chg="delSld modSld">
      <pc:chgData name="Gerjan de Ruiter" userId="S::g.de.ruiter@yuverta.nl::5d7c516b-9dcd-41a8-99d3-54425d29895b" providerId="AD" clId="Web-{867F32C2-596B-424A-81AB-65F2AEA679A9}" dt="2022-11-29T13:50:55.973" v="53"/>
      <pc:docMkLst>
        <pc:docMk/>
      </pc:docMkLst>
      <pc:sldChg chg="addSp delSp modSp addAnim delAnim modNotes">
        <pc:chgData name="Gerjan de Ruiter" userId="S::g.de.ruiter@yuverta.nl::5d7c516b-9dcd-41a8-99d3-54425d29895b" providerId="AD" clId="Web-{867F32C2-596B-424A-81AB-65F2AEA679A9}" dt="2022-11-29T13:50:50.692" v="52"/>
        <pc:sldMkLst>
          <pc:docMk/>
          <pc:sldMk cId="80826209" sldId="319"/>
        </pc:sldMkLst>
        <pc:spChg chg="add del mod">
          <ac:chgData name="Gerjan de Ruiter" userId="S::g.de.ruiter@yuverta.nl::5d7c516b-9dcd-41a8-99d3-54425d29895b" providerId="AD" clId="Web-{867F32C2-596B-424A-81AB-65F2AEA679A9}" dt="2022-11-29T13:49:47.706" v="6"/>
          <ac:spMkLst>
            <pc:docMk/>
            <pc:sldMk cId="80826209" sldId="319"/>
            <ac:spMk id="3" creationId="{EDD96093-36BE-9396-FE37-645BCD15B10B}"/>
          </ac:spMkLst>
        </pc:spChg>
        <pc:spChg chg="add del mod">
          <ac:chgData name="Gerjan de Ruiter" userId="S::g.de.ruiter@yuverta.nl::5d7c516b-9dcd-41a8-99d3-54425d29895b" providerId="AD" clId="Web-{867F32C2-596B-424A-81AB-65F2AEA679A9}" dt="2022-11-29T13:50:45.895" v="50" actId="20577"/>
          <ac:spMkLst>
            <pc:docMk/>
            <pc:sldMk cId="80826209" sldId="319"/>
            <ac:spMk id="6" creationId="{BBEE212B-BE58-4830-B270-148587D075F9}"/>
          </ac:spMkLst>
        </pc:spChg>
      </pc:sldChg>
      <pc:sldChg chg="del">
        <pc:chgData name="Gerjan de Ruiter" userId="S::g.de.ruiter@yuverta.nl::5d7c516b-9dcd-41a8-99d3-54425d29895b" providerId="AD" clId="Web-{867F32C2-596B-424A-81AB-65F2AEA679A9}" dt="2022-11-29T13:50:55.973" v="53"/>
        <pc:sldMkLst>
          <pc:docMk/>
          <pc:sldMk cId="1644706876" sldId="3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E8CACC-88E4-4A27-A811-4235440EC35E}" type="datetimeFigureOut">
              <a:rPr lang="nl-NL" smtClean="0"/>
              <a:t>29-11-2022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717A6-8351-4986-9073-7DB7B79D7FB8}" type="slidenum">
              <a:rPr lang="nl-NL" smtClean="0"/>
              <a:t>‹nr.›</a:t>
            </a:fld>
            <a:endParaRPr lang="nl-NL"/>
          </a:p>
        </p:txBody>
      </p:sp>
    </p:spTree>
    <p:extLst>
      <p:ext uri="{BB962C8B-B14F-4D97-AF65-F5344CB8AC3E}">
        <p14:creationId xmlns:p14="http://schemas.microsoft.com/office/powerpoint/2010/main" val="270829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l.wikipedia.org/wiki/River_Rouge_Plant"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nl.wikipedia.org/wiki/Biologisch_afbreekbaar" TargetMode="External"/><Relationship Id="rId4" Type="http://schemas.openxmlformats.org/officeDocument/2006/relationships/hyperlink" Target="https://nl.wikipedia.org/wiki/Ford_Model_U"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3</a:t>
            </a:fld>
            <a:endParaRPr lang="nl-NL"/>
          </a:p>
        </p:txBody>
      </p:sp>
    </p:spTree>
    <p:extLst>
      <p:ext uri="{BB962C8B-B14F-4D97-AF65-F5344CB8AC3E}">
        <p14:creationId xmlns:p14="http://schemas.microsoft.com/office/powerpoint/2010/main" val="1573568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b="0" i="0" dirty="0">
                <a:solidFill>
                  <a:srgbClr val="202122"/>
                </a:solidFill>
                <a:effectLst/>
                <a:latin typeface="Arial" panose="020B0604020202020204" pitchFamily="34" charset="0"/>
              </a:rPr>
              <a:t>Het originele Engelstalige boek </a:t>
            </a:r>
            <a:r>
              <a:rPr lang="nl-NL" b="0" i="1" dirty="0" err="1">
                <a:solidFill>
                  <a:srgbClr val="202122"/>
                </a:solidFill>
                <a:effectLst/>
                <a:latin typeface="Arial" panose="020B0604020202020204" pitchFamily="34" charset="0"/>
              </a:rPr>
              <a:t>Cradle</a:t>
            </a:r>
            <a:r>
              <a:rPr lang="nl-NL" b="0" i="1" dirty="0">
                <a:solidFill>
                  <a:srgbClr val="202122"/>
                </a:solidFill>
                <a:effectLst/>
                <a:latin typeface="Arial" panose="020B0604020202020204" pitchFamily="34" charset="0"/>
              </a:rPr>
              <a:t> </a:t>
            </a:r>
            <a:r>
              <a:rPr lang="nl-NL" b="0" i="1" dirty="0" err="1">
                <a:solidFill>
                  <a:srgbClr val="202122"/>
                </a:solidFill>
                <a:effectLst/>
                <a:latin typeface="Arial" panose="020B0604020202020204" pitchFamily="34" charset="0"/>
              </a:rPr>
              <a:t>to</a:t>
            </a:r>
            <a:r>
              <a:rPr lang="nl-NL" b="0" i="1" dirty="0">
                <a:solidFill>
                  <a:srgbClr val="202122"/>
                </a:solidFill>
                <a:effectLst/>
                <a:latin typeface="Arial" panose="020B0604020202020204" pitchFamily="34" charset="0"/>
              </a:rPr>
              <a:t> </a:t>
            </a:r>
            <a:r>
              <a:rPr lang="nl-NL" b="0" i="1" dirty="0" err="1">
                <a:solidFill>
                  <a:srgbClr val="202122"/>
                </a:solidFill>
                <a:effectLst/>
                <a:latin typeface="Arial" panose="020B0604020202020204" pitchFamily="34" charset="0"/>
              </a:rPr>
              <a:t>Cradle</a:t>
            </a:r>
            <a:r>
              <a:rPr lang="nl-NL" b="0" i="0" dirty="0">
                <a:solidFill>
                  <a:srgbClr val="202122"/>
                </a:solidFill>
                <a:effectLst/>
                <a:latin typeface="Arial" panose="020B0604020202020204" pitchFamily="34" charset="0"/>
              </a:rPr>
              <a:t> is niet van papier, maar van een recyclebare kunststof die na een eenvoudig proces opnieuw als glossy, helderwit papier kan worden gebruikt. In warm water lost de inkt op, zodat er schoon kunststof achterblijft. Ook de inkt kan opnieuw als inkt dienstdoen.</a:t>
            </a:r>
          </a:p>
          <a:p>
            <a:pPr algn="l">
              <a:buFont typeface="Arial" panose="020B0604020202020204" pitchFamily="34" charset="0"/>
              <a:buChar char="•"/>
            </a:pPr>
            <a:r>
              <a:rPr lang="nl-NL" b="0" i="0" dirty="0">
                <a:solidFill>
                  <a:srgbClr val="202122"/>
                </a:solidFill>
                <a:effectLst/>
                <a:latin typeface="Arial" panose="020B0604020202020204" pitchFamily="34" charset="0"/>
              </a:rPr>
              <a:t>De </a:t>
            </a:r>
            <a:r>
              <a:rPr lang="nl-NL" b="0" i="0" u="none" strike="noStrike" dirty="0">
                <a:solidFill>
                  <a:srgbClr val="0B0080"/>
                </a:solidFill>
                <a:effectLst/>
                <a:latin typeface="Arial" panose="020B0604020202020204" pitchFamily="34" charset="0"/>
                <a:hlinkClick r:id="rId3" tooltip="River Rouge Plant"/>
              </a:rPr>
              <a:t>River Rouge</a:t>
            </a:r>
            <a:r>
              <a:rPr lang="nl-NL" b="0" i="0" dirty="0">
                <a:solidFill>
                  <a:srgbClr val="202122"/>
                </a:solidFill>
                <a:effectLst/>
                <a:latin typeface="Arial" panose="020B0604020202020204" pitchFamily="34" charset="0"/>
              </a:rPr>
              <a:t>-autofabriek van Ford moest verlaten worden omdat de grond te ernstig vervuild was. Op deze plek hebben </a:t>
            </a:r>
            <a:r>
              <a:rPr lang="nl-NL" b="0" i="0" dirty="0" err="1">
                <a:solidFill>
                  <a:srgbClr val="202122"/>
                </a:solidFill>
                <a:effectLst/>
                <a:latin typeface="Arial" panose="020B0604020202020204" pitchFamily="34" charset="0"/>
              </a:rPr>
              <a:t>Braungart</a:t>
            </a:r>
            <a:r>
              <a:rPr lang="nl-NL" b="0" i="0" dirty="0">
                <a:solidFill>
                  <a:srgbClr val="202122"/>
                </a:solidFill>
                <a:effectLst/>
                <a:latin typeface="Arial" panose="020B0604020202020204" pitchFamily="34" charset="0"/>
              </a:rPr>
              <a:t> en </a:t>
            </a:r>
            <a:r>
              <a:rPr lang="nl-NL" b="0" i="0" dirty="0" err="1">
                <a:solidFill>
                  <a:srgbClr val="202122"/>
                </a:solidFill>
                <a:effectLst/>
                <a:latin typeface="Arial" panose="020B0604020202020204" pitchFamily="34" charset="0"/>
              </a:rPr>
              <a:t>McDonough</a:t>
            </a:r>
            <a:r>
              <a:rPr lang="nl-NL" b="0" i="0" dirty="0">
                <a:solidFill>
                  <a:srgbClr val="202122"/>
                </a:solidFill>
                <a:effectLst/>
                <a:latin typeface="Arial" panose="020B0604020202020204" pitchFamily="34" charset="0"/>
              </a:rPr>
              <a:t> een nieuwe fabriek neergezet die de grond en de rivier zuivert, habitat voor vogels creëert en toch auto's maakt.</a:t>
            </a:r>
          </a:p>
          <a:p>
            <a:pPr algn="l">
              <a:buFont typeface="Arial" panose="020B0604020202020204" pitchFamily="34" charset="0"/>
              <a:buChar char="•"/>
            </a:pPr>
            <a:r>
              <a:rPr lang="nl-NL" b="0" i="0" dirty="0">
                <a:solidFill>
                  <a:srgbClr val="202122"/>
                </a:solidFill>
                <a:effectLst/>
                <a:latin typeface="Arial" panose="020B0604020202020204" pitchFamily="34" charset="0"/>
              </a:rPr>
              <a:t>Een auto die daar gemaakt zou kunnen worden is de </a:t>
            </a:r>
            <a:r>
              <a:rPr lang="nl-NL" b="0" i="0" u="none" strike="noStrike" dirty="0">
                <a:solidFill>
                  <a:srgbClr val="0B0080"/>
                </a:solidFill>
                <a:effectLst/>
                <a:latin typeface="Arial" panose="020B0604020202020204" pitchFamily="34" charset="0"/>
                <a:hlinkClick r:id="rId4" tooltip="Ford Model U"/>
              </a:rPr>
              <a:t>Ford Model U</a:t>
            </a:r>
            <a:r>
              <a:rPr lang="nl-NL" b="0" i="0" dirty="0">
                <a:solidFill>
                  <a:srgbClr val="202122"/>
                </a:solidFill>
                <a:effectLst/>
                <a:latin typeface="Arial" panose="020B0604020202020204" pitchFamily="34" charset="0"/>
              </a:rPr>
              <a:t>. Alle materialen in deze auto zijn </a:t>
            </a:r>
            <a:r>
              <a:rPr lang="nl-NL" b="0" i="0" u="none" strike="noStrike" dirty="0">
                <a:solidFill>
                  <a:srgbClr val="0B0080"/>
                </a:solidFill>
                <a:effectLst/>
                <a:latin typeface="Arial" panose="020B0604020202020204" pitchFamily="34" charset="0"/>
                <a:hlinkClick r:id="rId5" tooltip="Biologisch afbreekbaar"/>
              </a:rPr>
              <a:t>biologisch afbreekbaar</a:t>
            </a:r>
            <a:r>
              <a:rPr lang="nl-NL" b="0" i="0" dirty="0">
                <a:solidFill>
                  <a:srgbClr val="202122"/>
                </a:solidFill>
                <a:effectLst/>
                <a:latin typeface="Arial" panose="020B0604020202020204" pitchFamily="34" charset="0"/>
              </a:rPr>
              <a:t> of zonder kwaliteitsverlies herbruikbaar in technische producten. De banden trekken schadelijke deeltjes aan op de weg, en geven bij slijtage voeding af voor de berm. Uit de uitlaat komt schoon water. Deze auto is (nog) niet in productie.</a:t>
            </a:r>
          </a:p>
          <a:p>
            <a:pPr algn="l">
              <a:buFont typeface="Arial" panose="020B0604020202020204" pitchFamily="34" charset="0"/>
              <a:buChar char="•"/>
            </a:pPr>
            <a:endParaRPr lang="nl-NL" b="0" i="0" dirty="0">
              <a:solidFill>
                <a:srgbClr val="202122"/>
              </a:solidFill>
              <a:effectLst/>
              <a:latin typeface="Arial" panose="020B0604020202020204" pitchFamily="34" charset="0"/>
            </a:endParaRPr>
          </a:p>
          <a:p>
            <a:pPr algn="l">
              <a:buFont typeface="Arial" panose="020B0604020202020204" pitchFamily="34" charset="0"/>
              <a:buNone/>
            </a:pPr>
            <a:r>
              <a:rPr lang="nl-NL" b="1" i="0" dirty="0">
                <a:solidFill>
                  <a:srgbClr val="202122"/>
                </a:solidFill>
                <a:effectLst/>
                <a:latin typeface="Arial" panose="020B0604020202020204" pitchFamily="34" charset="0"/>
              </a:rPr>
              <a:t>ONTWERPMETHODE </a:t>
            </a:r>
            <a:r>
              <a:rPr lang="nl-NL" b="0" i="0" dirty="0">
                <a:solidFill>
                  <a:srgbClr val="202122"/>
                </a:solidFill>
                <a:effectLst/>
                <a:latin typeface="Arial" panose="020B0604020202020204" pitchFamily="34" charset="0"/>
              </a:rPr>
              <a:t>Op de website van </a:t>
            </a:r>
            <a:r>
              <a:rPr lang="nl-NL" b="0" i="0" dirty="0" err="1">
                <a:solidFill>
                  <a:srgbClr val="202122"/>
                </a:solidFill>
                <a:effectLst/>
                <a:latin typeface="Arial" panose="020B0604020202020204" pitchFamily="34" charset="0"/>
              </a:rPr>
              <a:t>McDonough</a:t>
            </a:r>
            <a:r>
              <a:rPr lang="nl-NL" b="0" i="0" dirty="0">
                <a:solidFill>
                  <a:srgbClr val="202122"/>
                </a:solidFill>
                <a:effectLst/>
                <a:latin typeface="Arial" panose="020B0604020202020204" pitchFamily="34" charset="0"/>
              </a:rPr>
              <a:t> is een stappenplan voor het maken van betere producten te vinden. Via de C2C-community kunnen ontwerpers elkaar helpen deze methode in de praktijk te brengen. Voor materialen die aan het paradigma van </a:t>
            </a:r>
            <a:r>
              <a:rPr lang="nl-NL" b="0" i="0" dirty="0" err="1">
                <a:solidFill>
                  <a:srgbClr val="202122"/>
                </a:solidFill>
                <a:effectLst/>
                <a:latin typeface="Arial" panose="020B0604020202020204" pitchFamily="34" charset="0"/>
              </a:rPr>
              <a:t>cradle</a:t>
            </a:r>
            <a:r>
              <a:rPr lang="nl-NL" b="0" i="0" dirty="0">
                <a:solidFill>
                  <a:srgbClr val="202122"/>
                </a:solidFill>
                <a:effectLst/>
                <a:latin typeface="Arial" panose="020B0604020202020204" pitchFamily="34" charset="0"/>
              </a:rPr>
              <a:t> </a:t>
            </a:r>
            <a:r>
              <a:rPr lang="nl-NL" b="0" i="0" dirty="0" err="1">
                <a:solidFill>
                  <a:srgbClr val="202122"/>
                </a:solidFill>
                <a:effectLst/>
                <a:latin typeface="Arial" panose="020B0604020202020204" pitchFamily="34" charset="0"/>
              </a:rPr>
              <a:t>to</a:t>
            </a:r>
            <a:r>
              <a:rPr lang="nl-NL" b="0" i="0" dirty="0">
                <a:solidFill>
                  <a:srgbClr val="202122"/>
                </a:solidFill>
                <a:effectLst/>
                <a:latin typeface="Arial" panose="020B0604020202020204" pitchFamily="34" charset="0"/>
              </a:rPr>
              <a:t> </a:t>
            </a:r>
            <a:r>
              <a:rPr lang="nl-NL" b="0" i="0" dirty="0" err="1">
                <a:solidFill>
                  <a:srgbClr val="202122"/>
                </a:solidFill>
                <a:effectLst/>
                <a:latin typeface="Arial" panose="020B0604020202020204" pitchFamily="34" charset="0"/>
              </a:rPr>
              <a:t>cradle</a:t>
            </a:r>
            <a:r>
              <a:rPr lang="nl-NL" b="0" i="0" dirty="0">
                <a:solidFill>
                  <a:srgbClr val="202122"/>
                </a:solidFill>
                <a:effectLst/>
                <a:latin typeface="Arial" panose="020B0604020202020204" pitchFamily="34" charset="0"/>
              </a:rPr>
              <a:t> voldoen, is het C2C-keurmerk in het leven geroepen.</a:t>
            </a:r>
          </a:p>
          <a:p>
            <a:endParaRPr lang="nl-NL" dirty="0"/>
          </a:p>
        </p:txBody>
      </p:sp>
      <p:sp>
        <p:nvSpPr>
          <p:cNvPr id="4" name="Tijdelijke aanduiding voor dianummer 3"/>
          <p:cNvSpPr>
            <a:spLocks noGrp="1"/>
          </p:cNvSpPr>
          <p:nvPr>
            <p:ph type="sldNum" sz="quarter" idx="5"/>
          </p:nvPr>
        </p:nvSpPr>
        <p:spPr/>
        <p:txBody>
          <a:bodyPr/>
          <a:lstStyle/>
          <a:p>
            <a:fld id="{AB036F3F-B3DA-4A00-B1BF-4E05EE896189}" type="slidenum">
              <a:rPr lang="nl-NL" smtClean="0"/>
              <a:t>13</a:t>
            </a:fld>
            <a:endParaRPr lang="nl-NL"/>
          </a:p>
        </p:txBody>
      </p:sp>
    </p:spTree>
    <p:extLst>
      <p:ext uri="{BB962C8B-B14F-4D97-AF65-F5344CB8AC3E}">
        <p14:creationId xmlns:p14="http://schemas.microsoft.com/office/powerpoint/2010/main" val="306926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14</a:t>
            </a:fld>
            <a:endParaRPr lang="nl-NL"/>
          </a:p>
        </p:txBody>
      </p:sp>
    </p:spTree>
    <p:extLst>
      <p:ext uri="{BB962C8B-B14F-4D97-AF65-F5344CB8AC3E}">
        <p14:creationId xmlns:p14="http://schemas.microsoft.com/office/powerpoint/2010/main" val="3137399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15900" indent="-215900">
              <a:buFont typeface="Wingdings,Sans-Serif"/>
              <a:buChar char="ü"/>
            </a:pPr>
            <a:r>
              <a:rPr lang="nl-NL" dirty="0"/>
              <a:t>Het voornaamste verschil tussen </a:t>
            </a:r>
            <a:r>
              <a:rPr lang="nl-NL" dirty="0" err="1"/>
              <a:t>Cradle</a:t>
            </a:r>
            <a:r>
              <a:rPr lang="nl-NL" dirty="0"/>
              <a:t> </a:t>
            </a:r>
            <a:r>
              <a:rPr lang="nl-NL" dirty="0" err="1"/>
              <a:t>to</a:t>
            </a:r>
            <a:r>
              <a:rPr lang="nl-NL" dirty="0"/>
              <a:t> </a:t>
            </a:r>
            <a:r>
              <a:rPr lang="nl-NL" dirty="0" err="1"/>
              <a:t>Cradle</a:t>
            </a:r>
            <a:r>
              <a:rPr lang="nl-NL" dirty="0"/>
              <a:t> en de circulaire economie is dat </a:t>
            </a:r>
            <a:r>
              <a:rPr lang="nl-NL" dirty="0" err="1"/>
              <a:t>Cradle</a:t>
            </a:r>
            <a:r>
              <a:rPr lang="nl-NL" dirty="0"/>
              <a:t> </a:t>
            </a:r>
            <a:r>
              <a:rPr lang="nl-NL" dirty="0" err="1"/>
              <a:t>to</a:t>
            </a:r>
            <a:r>
              <a:rPr lang="nl-NL" dirty="0"/>
              <a:t> </a:t>
            </a:r>
            <a:r>
              <a:rPr lang="nl-NL" dirty="0" err="1"/>
              <a:t>Cradle</a:t>
            </a:r>
            <a:r>
              <a:rPr lang="nl-NL" dirty="0"/>
              <a:t> kijkt naar het productieproces en circulariteit naar het hergebruik van materialen door het sluiten van kringlopen. Beide stromingen van de economie, staan niet tegenover elkaar maar vullen elkaar aan. </a:t>
            </a:r>
          </a:p>
          <a:p>
            <a:pPr marL="215900" indent="-215900">
              <a:buFont typeface="Wingdings,Sans-Serif"/>
              <a:buChar char="ü"/>
            </a:pPr>
            <a:r>
              <a:rPr lang="nl-NL" dirty="0"/>
              <a:t>Wanneer je namelijk de vijf criteria voor </a:t>
            </a:r>
            <a:r>
              <a:rPr lang="nl-NL" dirty="0" err="1"/>
              <a:t>Cradle</a:t>
            </a:r>
            <a:r>
              <a:rPr lang="nl-NL" dirty="0"/>
              <a:t> </a:t>
            </a:r>
            <a:r>
              <a:rPr lang="nl-NL" dirty="0" err="1"/>
              <a:t>to</a:t>
            </a:r>
            <a:r>
              <a:rPr lang="nl-NL" dirty="0"/>
              <a:t> </a:t>
            </a:r>
            <a:r>
              <a:rPr lang="nl-NL" dirty="0" err="1"/>
              <a:t>Cradle</a:t>
            </a:r>
            <a:r>
              <a:rPr lang="nl-NL" dirty="0"/>
              <a:t> bekijkt is ‘hergebruik van materialen en hernieuwbare energie’ daar onderdeel van. </a:t>
            </a:r>
          </a:p>
          <a:p>
            <a:endParaRPr lang="nl-NL" dirty="0"/>
          </a:p>
          <a:p>
            <a:r>
              <a:rPr lang="nl-NL" dirty="0"/>
              <a:t>Systeemdenken wordt niet benoemd maar is zeker zo belangrijk bij C2C.</a:t>
            </a:r>
          </a:p>
        </p:txBody>
      </p:sp>
      <p:sp>
        <p:nvSpPr>
          <p:cNvPr id="4" name="Tijdelijke aanduiding voor dianummer 3"/>
          <p:cNvSpPr>
            <a:spLocks noGrp="1"/>
          </p:cNvSpPr>
          <p:nvPr>
            <p:ph type="sldNum" sz="quarter" idx="5"/>
          </p:nvPr>
        </p:nvSpPr>
        <p:spPr/>
        <p:txBody>
          <a:bodyPr/>
          <a:lstStyle/>
          <a:p>
            <a:fld id="{228BF93C-D292-4B04-ACFE-AF92B143D953}" type="slidenum">
              <a:rPr lang="nl-NL" smtClean="0"/>
              <a:t>15</a:t>
            </a:fld>
            <a:endParaRPr lang="nl-NL"/>
          </a:p>
        </p:txBody>
      </p:sp>
    </p:spTree>
    <p:extLst>
      <p:ext uri="{BB962C8B-B14F-4D97-AF65-F5344CB8AC3E}">
        <p14:creationId xmlns:p14="http://schemas.microsoft.com/office/powerpoint/2010/main" val="2364680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E717A6-8351-4986-9073-7DB7B79D7FB8}" type="slidenum">
              <a:rPr lang="nl-NL" smtClean="0"/>
              <a:t>17</a:t>
            </a:fld>
            <a:endParaRPr lang="nl-NL"/>
          </a:p>
        </p:txBody>
      </p:sp>
    </p:spTree>
    <p:extLst>
      <p:ext uri="{BB962C8B-B14F-4D97-AF65-F5344CB8AC3E}">
        <p14:creationId xmlns:p14="http://schemas.microsoft.com/office/powerpoint/2010/main" val="1028456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4</a:t>
            </a:fld>
            <a:endParaRPr lang="nl-NL"/>
          </a:p>
        </p:txBody>
      </p:sp>
    </p:spTree>
    <p:extLst>
      <p:ext uri="{BB962C8B-B14F-4D97-AF65-F5344CB8AC3E}">
        <p14:creationId xmlns:p14="http://schemas.microsoft.com/office/powerpoint/2010/main" val="104044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E717A6-8351-4986-9073-7DB7B79D7FB8}" type="slidenum">
              <a:rPr lang="nl-NL" smtClean="0"/>
              <a:t>5</a:t>
            </a:fld>
            <a:endParaRPr lang="nl-NL"/>
          </a:p>
        </p:txBody>
      </p:sp>
    </p:spTree>
    <p:extLst>
      <p:ext uri="{BB962C8B-B14F-4D97-AF65-F5344CB8AC3E}">
        <p14:creationId xmlns:p14="http://schemas.microsoft.com/office/powerpoint/2010/main" val="3720225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02122"/>
                </a:solidFill>
                <a:effectLst/>
                <a:latin typeface="Arial" panose="020B0604020202020204" pitchFamily="34" charset="0"/>
              </a:rPr>
              <a:t>In het boek wordt de kersenboom als metafoor gebruikt om de ideale hergebruikcyclus te beschrijven. Het doel van de kersenboom is te voorzien in zijn eigen onderhoud en voedingsstoffen en het maken van nakomelingen. </a:t>
            </a:r>
          </a:p>
          <a:p>
            <a:endParaRPr lang="nl-NL" b="0" i="0" dirty="0">
              <a:solidFill>
                <a:srgbClr val="202122"/>
              </a:solidFill>
              <a:effectLst/>
              <a:latin typeface="Arial" panose="020B0604020202020204" pitchFamily="34" charset="0"/>
            </a:endParaRPr>
          </a:p>
          <a:p>
            <a:r>
              <a:rPr lang="nl-NL" b="0" i="0" dirty="0">
                <a:solidFill>
                  <a:srgbClr val="202122"/>
                </a:solidFill>
                <a:effectLst/>
                <a:latin typeface="Arial" panose="020B0604020202020204" pitchFamily="34" charset="0"/>
              </a:rPr>
              <a:t>De mens doet dit sinds de industrialisatie door bedreigingen vanuit de natuur te verdringen, de grond en fauna uit te putten voor consumptie en het produceren van schadelijke bijproducten.</a:t>
            </a:r>
          </a:p>
          <a:p>
            <a:endParaRPr lang="nl-NL" b="0" i="0" dirty="0">
              <a:solidFill>
                <a:srgbClr val="202122"/>
              </a:solidFill>
              <a:effectLst/>
              <a:latin typeface="Arial" panose="020B0604020202020204" pitchFamily="34" charset="0"/>
            </a:endParaRPr>
          </a:p>
          <a:p>
            <a:r>
              <a:rPr lang="nl-NL" b="0" i="0" dirty="0">
                <a:solidFill>
                  <a:srgbClr val="202122"/>
                </a:solidFill>
                <a:effectLst/>
                <a:latin typeface="Arial" panose="020B0604020202020204" pitchFamily="34" charset="0"/>
              </a:rPr>
              <a:t>De kersenboom biedt daarentegen habitat en voeding voor insecten en vogels, voedt de grond en zuivert de lucht. </a:t>
            </a:r>
            <a:endParaRPr lang="nl-NL" dirty="0"/>
          </a:p>
        </p:txBody>
      </p:sp>
      <p:sp>
        <p:nvSpPr>
          <p:cNvPr id="4" name="Tijdelijke aanduiding voor dianummer 3"/>
          <p:cNvSpPr>
            <a:spLocks noGrp="1"/>
          </p:cNvSpPr>
          <p:nvPr>
            <p:ph type="sldNum" sz="quarter" idx="5"/>
          </p:nvPr>
        </p:nvSpPr>
        <p:spPr/>
        <p:txBody>
          <a:bodyPr/>
          <a:lstStyle/>
          <a:p>
            <a:fld id="{AB036F3F-B3DA-4A00-B1BF-4E05EE896189}" type="slidenum">
              <a:rPr lang="nl-NL" smtClean="0"/>
              <a:t>7</a:t>
            </a:fld>
            <a:endParaRPr lang="nl-NL"/>
          </a:p>
        </p:txBody>
      </p:sp>
    </p:spTree>
    <p:extLst>
      <p:ext uri="{BB962C8B-B14F-4D97-AF65-F5344CB8AC3E}">
        <p14:creationId xmlns:p14="http://schemas.microsoft.com/office/powerpoint/2010/main" val="1215442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Cradle</a:t>
            </a:r>
            <a:r>
              <a:rPr lang="nl-NL" dirty="0"/>
              <a:t> 2 </a:t>
            </a:r>
            <a:r>
              <a:rPr lang="nl-NL" dirty="0" err="1"/>
              <a:t>cradle</a:t>
            </a:r>
            <a:r>
              <a:rPr lang="nl-NL" dirty="0"/>
              <a:t> gaat over </a:t>
            </a:r>
            <a:r>
              <a:rPr lang="nl-NL" dirty="0" err="1"/>
              <a:t>upcyling</a:t>
            </a:r>
            <a:endParaRPr lang="nl-NL" dirty="0"/>
          </a:p>
        </p:txBody>
      </p:sp>
      <p:sp>
        <p:nvSpPr>
          <p:cNvPr id="4" name="Tijdelijke aanduiding voor dianummer 3"/>
          <p:cNvSpPr>
            <a:spLocks noGrp="1"/>
          </p:cNvSpPr>
          <p:nvPr>
            <p:ph type="sldNum" sz="quarter" idx="5"/>
          </p:nvPr>
        </p:nvSpPr>
        <p:spPr/>
        <p:txBody>
          <a:bodyPr/>
          <a:lstStyle/>
          <a:p>
            <a:fld id="{29E717A6-8351-4986-9073-7DB7B79D7FB8}" type="slidenum">
              <a:rPr lang="nl-NL" smtClean="0"/>
              <a:t>8</a:t>
            </a:fld>
            <a:endParaRPr lang="nl-NL"/>
          </a:p>
        </p:txBody>
      </p:sp>
    </p:spTree>
    <p:extLst>
      <p:ext uri="{BB962C8B-B14F-4D97-AF65-F5344CB8AC3E}">
        <p14:creationId xmlns:p14="http://schemas.microsoft.com/office/powerpoint/2010/main" val="4052575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Meeste producten verliezen hun oorspronkelijke waarden.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Er komt minder terug dan er oorspronkelijk was. </a:t>
            </a:r>
          </a:p>
          <a:p>
            <a:endParaRPr lang="nl-NL" dirty="0"/>
          </a:p>
          <a:p>
            <a:r>
              <a:rPr lang="nl-NL" b="0" i="0" dirty="0">
                <a:solidFill>
                  <a:srgbClr val="202122"/>
                </a:solidFill>
                <a:effectLst/>
                <a:latin typeface="Arial" panose="020B0604020202020204" pitchFamily="34" charset="0"/>
              </a:rPr>
              <a:t>Een krant is bijvoorbeeld hergebruikt papier, maar er kan niet worden gesproken van een cyclus waar het papier nog eens doorheen gaat. De krant is van grijzig papier dat snel slijt. Het grijzige is inkt die eerder op wit papier zat. </a:t>
            </a:r>
          </a:p>
          <a:p>
            <a:r>
              <a:rPr lang="nl-NL" b="0" i="0" dirty="0">
                <a:solidFill>
                  <a:srgbClr val="202122"/>
                </a:solidFill>
                <a:effectLst/>
                <a:latin typeface="Arial" panose="020B0604020202020204" pitchFamily="34" charset="0"/>
              </a:rPr>
              <a:t>Het witte papier is gebleekt met chloor en de inkt is gekleurd met zware metalen. Door het slijten van het krantenpapier komen deeltjes met chloor en zware metalen in de lucht. Na als krant te zijn verwerkt is het papier te vuil en giftig om nog eens als papier dienst te doen. Het is beter voor het milieu om het te storten en een nieuwe boom te vellen.</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202122"/>
                </a:solidFill>
                <a:effectLst/>
                <a:latin typeface="Arial" panose="020B0604020202020204" pitchFamily="34" charset="0"/>
              </a:rPr>
              <a:t>Een ander voorbeeld is het reflectorpaaltje langs de weg, afwisselend gemaakt van oude petflessen of autobanden. De materialen waren op weg naar de stort, maar krijgen een tweede leven. Klinkt goed, maar in dat leven sijpelen zwavel en andere schadelijke stoffen de bodem in. Door de snelle degradatie van het laagwaardige materiaal onder uv-licht wordt het paaltje bros en vaal. Na enige tijd moet het paaltje worden vervangen en alsnog gestort. Het resultaat is dus niet de terugwinning van nuttig materiaal, maar de verspreiding van gifstoffen en het onbruikbaar maken van hoogwaardig materiaal.</a:t>
            </a:r>
          </a:p>
          <a:p>
            <a:endParaRPr lang="nl-NL" dirty="0"/>
          </a:p>
        </p:txBody>
      </p:sp>
      <p:sp>
        <p:nvSpPr>
          <p:cNvPr id="4" name="Tijdelijke aanduiding voor dianummer 3"/>
          <p:cNvSpPr>
            <a:spLocks noGrp="1"/>
          </p:cNvSpPr>
          <p:nvPr>
            <p:ph type="sldNum" sz="quarter" idx="5"/>
          </p:nvPr>
        </p:nvSpPr>
        <p:spPr/>
        <p:txBody>
          <a:bodyPr/>
          <a:lstStyle/>
          <a:p>
            <a:fld id="{AB036F3F-B3DA-4A00-B1BF-4E05EE896189}" type="slidenum">
              <a:rPr lang="nl-NL" smtClean="0"/>
              <a:t>9</a:t>
            </a:fld>
            <a:endParaRPr lang="nl-NL"/>
          </a:p>
        </p:txBody>
      </p:sp>
    </p:spTree>
    <p:extLst>
      <p:ext uri="{BB962C8B-B14F-4D97-AF65-F5344CB8AC3E}">
        <p14:creationId xmlns:p14="http://schemas.microsoft.com/office/powerpoint/2010/main" val="1843474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Iets krijgt tenminste zijn oorspronkelijke waarde terug. </a:t>
            </a:r>
          </a:p>
          <a:p>
            <a:endParaRPr lang="nl-NL" b="0" i="0" dirty="0">
              <a:solidFill>
                <a:srgbClr val="202122"/>
              </a:solidFill>
              <a:effectLst/>
              <a:latin typeface="Arial" panose="020B0604020202020204" pitchFamily="34" charset="0"/>
            </a:endParaRPr>
          </a:p>
          <a:p>
            <a:r>
              <a:rPr lang="nl-NL" b="0" i="0" dirty="0">
                <a:solidFill>
                  <a:srgbClr val="202122"/>
                </a:solidFill>
                <a:effectLst/>
                <a:latin typeface="Arial" panose="020B0604020202020204" pitchFamily="34" charset="0"/>
              </a:rPr>
              <a:t>Een paaltje van hoogwaardige, hernieuwbare grondstoffen bestaat. Het lekt geen gif maar voedt de grond. Na gebruik hoeft het niet te worden opgehaald, het kan als voedsel worden ontleed door de berm. Dit paaltje is van hout.</a:t>
            </a:r>
            <a:endParaRPr lang="nl-NL" dirty="0"/>
          </a:p>
        </p:txBody>
      </p:sp>
      <p:sp>
        <p:nvSpPr>
          <p:cNvPr id="4" name="Tijdelijke aanduiding voor dianummer 3"/>
          <p:cNvSpPr>
            <a:spLocks noGrp="1"/>
          </p:cNvSpPr>
          <p:nvPr>
            <p:ph type="sldNum" sz="quarter" idx="5"/>
          </p:nvPr>
        </p:nvSpPr>
        <p:spPr/>
        <p:txBody>
          <a:bodyPr/>
          <a:lstStyle/>
          <a:p>
            <a:fld id="{AB036F3F-B3DA-4A00-B1BF-4E05EE896189}" type="slidenum">
              <a:rPr lang="nl-NL" smtClean="0"/>
              <a:t>10</a:t>
            </a:fld>
            <a:endParaRPr lang="nl-NL"/>
          </a:p>
        </p:txBody>
      </p:sp>
    </p:spTree>
    <p:extLst>
      <p:ext uri="{BB962C8B-B14F-4D97-AF65-F5344CB8AC3E}">
        <p14:creationId xmlns:p14="http://schemas.microsoft.com/office/powerpoint/2010/main" val="3297153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E717A6-8351-4986-9073-7DB7B79D7FB8}" type="slidenum">
              <a:rPr lang="nl-NL" smtClean="0"/>
              <a:t>11</a:t>
            </a:fld>
            <a:endParaRPr lang="nl-NL"/>
          </a:p>
        </p:txBody>
      </p:sp>
    </p:spTree>
    <p:extLst>
      <p:ext uri="{BB962C8B-B14F-4D97-AF65-F5344CB8AC3E}">
        <p14:creationId xmlns:p14="http://schemas.microsoft.com/office/powerpoint/2010/main" val="730971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Gezonde materialen:</a:t>
            </a:r>
            <a:r>
              <a:rPr lang="nl-NL" dirty="0"/>
              <a:t> alle gebruikte chemische ingrediënten zijn onschadelijk voor mens en milieu.</a:t>
            </a:r>
          </a:p>
          <a:p>
            <a:r>
              <a:rPr lang="nl-NL" b="1" dirty="0"/>
              <a:t>Hergebruik van materialen:</a:t>
            </a:r>
            <a:r>
              <a:rPr lang="nl-NL" dirty="0"/>
              <a:t> Alle materialen van het product krijgen na gebruik een nieuwe functie. Ofwel is het afval dat als voedsel dient voor de natuur (biologische kringloop) en moet het dus onschadelijk zijn, ofwel kunnen de onderdelen in het productieproces voor een nieuw product (technische kringloop) gebruikt worden.</a:t>
            </a:r>
          </a:p>
          <a:p>
            <a:r>
              <a:rPr lang="nl-NL" b="1" dirty="0"/>
              <a:t>Hernieuwbare energie: </a:t>
            </a:r>
            <a:r>
              <a:rPr lang="nl-NL" dirty="0"/>
              <a:t>In het productieproces moet gebruik gemaakt worden van duurzame energiebronnen, zoals zonne-energie of water.</a:t>
            </a:r>
          </a:p>
          <a:p>
            <a:r>
              <a:rPr lang="nl-NL" b="1" dirty="0"/>
              <a:t>Waterbeheer:</a:t>
            </a:r>
            <a:r>
              <a:rPr lang="nl-NL" dirty="0"/>
              <a:t> bedrijven die </a:t>
            </a:r>
            <a:r>
              <a:rPr lang="nl-NL" dirty="0" err="1"/>
              <a:t>Cradle</a:t>
            </a:r>
            <a:r>
              <a:rPr lang="nl-NL" dirty="0"/>
              <a:t> </a:t>
            </a:r>
            <a:r>
              <a:rPr lang="nl-NL" dirty="0" err="1"/>
              <a:t>to</a:t>
            </a:r>
            <a:r>
              <a:rPr lang="nl-NL" dirty="0"/>
              <a:t> </a:t>
            </a:r>
            <a:r>
              <a:rPr lang="nl-NL" dirty="0" err="1"/>
              <a:t>Cradle</a:t>
            </a:r>
            <a:r>
              <a:rPr lang="nl-NL" dirty="0"/>
              <a:t> willen werken, moeten aantonen dat zij hun water op een verantwoorde en efficiënte manier gebruiken en dat het water dat ze lozen op het oppervlaktewater schoon is.</a:t>
            </a:r>
          </a:p>
          <a:p>
            <a:r>
              <a:rPr lang="nl-NL" b="1" dirty="0"/>
              <a:t>Sociale rechtvaardigheid en bedrijfsethiek:</a:t>
            </a:r>
            <a:r>
              <a:rPr lang="nl-NL" dirty="0"/>
              <a:t> bedrijven moeten aantonen dat zij de meest hoogstaande principes aanhouden in de verantwoordelijkheid naar hun personeel en alle andere mogelijke belanghebbenden.</a:t>
            </a:r>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12</a:t>
            </a:fld>
            <a:endParaRPr lang="nl-NL"/>
          </a:p>
        </p:txBody>
      </p:sp>
    </p:spTree>
    <p:extLst>
      <p:ext uri="{BB962C8B-B14F-4D97-AF65-F5344CB8AC3E}">
        <p14:creationId xmlns:p14="http://schemas.microsoft.com/office/powerpoint/2010/main" val="3870675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29-11-2022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056023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79318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401983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50726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484745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113856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4188726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2055920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468869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4159787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29-11-2022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313505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3550456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29-11-2022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110137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29-11-2022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66390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422511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29-11-2022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3060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29-11-2022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134661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A7FDD957-EB56-4463-BE52-9B9E443CE6B0}" type="datetimeFigureOut">
              <a:rPr lang="nl-NL" smtClean="0"/>
              <a:t>29-11-2022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67E59091-DCF4-4494-BEEC-1E643BB55E82}"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7890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29-11-2022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2916778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29-11-2022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612463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29-11-2022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3117514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29-11-2022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445466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29-11-2022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97194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2EA5E-AEB3-45B2-9830-5A7A95F622A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E84A926-D269-4C06-8740-7FC98082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9DA7CDF-8A0E-4978-BB4A-98B4EFE25151}"/>
              </a:ext>
            </a:extLst>
          </p:cNvPr>
          <p:cNvSpPr>
            <a:spLocks noGrp="1"/>
          </p:cNvSpPr>
          <p:nvPr>
            <p:ph type="dt" sz="half" idx="10"/>
          </p:nvPr>
        </p:nvSpPr>
        <p:spPr/>
        <p:txBody>
          <a:bodyPr/>
          <a:lstStyle/>
          <a:p>
            <a:fld id="{A7FDD957-EB56-4463-BE52-9B9E443CE6B0}" type="datetimeFigureOut">
              <a:rPr lang="nl-NL" smtClean="0"/>
              <a:t>29-11-2022</a:t>
            </a:fld>
            <a:endParaRPr lang="nl-NL"/>
          </a:p>
        </p:txBody>
      </p:sp>
      <p:sp>
        <p:nvSpPr>
          <p:cNvPr id="5" name="Tijdelijke aanduiding voor voettekst 4">
            <a:extLst>
              <a:ext uri="{FF2B5EF4-FFF2-40B4-BE49-F238E27FC236}">
                <a16:creationId xmlns:a16="http://schemas.microsoft.com/office/drawing/2014/main" id="{0CC38603-306B-43B8-A089-FB362A8625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2B0348-11BA-4425-94EB-D6A3CC2B7507}"/>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3112400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29-11-2022</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078336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29-11-2022</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427519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29-11-2022</a:t>
            </a:fld>
            <a:endParaRPr lang="nl-NL"/>
          </a:p>
        </p:txBody>
      </p:sp>
    </p:spTree>
    <p:extLst>
      <p:ext uri="{BB962C8B-B14F-4D97-AF65-F5344CB8AC3E}">
        <p14:creationId xmlns:p14="http://schemas.microsoft.com/office/powerpoint/2010/main" val="916746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24978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145939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608378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429851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207141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A7FDD957-EB56-4463-BE52-9B9E443CE6B0}" type="datetimeFigureOut">
              <a:rPr lang="nl-NL" smtClean="0"/>
              <a:t>29-11-2022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08996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1.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hyperlink" Target="https://c2cvenlo.nl/" TargetMode="External"/><Relationship Id="rId2" Type="http://schemas.openxmlformats.org/officeDocument/2006/relationships/notesSlide" Target="../notesSlides/notesSlide11.xml"/><Relationship Id="rId1" Type="http://schemas.openxmlformats.org/officeDocument/2006/relationships/slideLayout" Target="../slideLayouts/slideLayout31.xml"/><Relationship Id="rId5" Type="http://schemas.openxmlformats.org/officeDocument/2006/relationships/image" Target="../media/image34.jpe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3F9585F-3BA6-4E67-8D44-1603740BB700}"/>
              </a:ext>
            </a:extLst>
          </p:cNvPr>
          <p:cNvSpPr>
            <a:spLocks noGrp="1"/>
          </p:cNvSpPr>
          <p:nvPr>
            <p:ph type="subTitle" idx="1"/>
          </p:nvPr>
        </p:nvSpPr>
        <p:spPr>
          <a:xfrm>
            <a:off x="374650" y="5155915"/>
            <a:ext cx="7668000" cy="973424"/>
          </a:xfrm>
        </p:spPr>
        <p:txBody>
          <a:bodyPr>
            <a:normAutofit/>
          </a:bodyPr>
          <a:lstStyle/>
          <a:p>
            <a:pPr>
              <a:lnSpc>
                <a:spcPct val="90000"/>
              </a:lnSpc>
              <a:spcAft>
                <a:spcPts val="600"/>
              </a:spcAft>
            </a:pPr>
            <a:r>
              <a:rPr lang="nl-NL" dirty="0"/>
              <a:t>De wereld en ik</a:t>
            </a:r>
          </a:p>
          <a:p>
            <a:pPr>
              <a:lnSpc>
                <a:spcPct val="90000"/>
              </a:lnSpc>
              <a:spcAft>
                <a:spcPts val="600"/>
              </a:spcAft>
            </a:pPr>
            <a:r>
              <a:rPr lang="nl-NL" b="1" dirty="0" err="1"/>
              <a:t>Cradle</a:t>
            </a:r>
            <a:r>
              <a:rPr lang="nl-NL" b="1" dirty="0"/>
              <a:t> </a:t>
            </a:r>
            <a:r>
              <a:rPr lang="nl-NL" b="1" dirty="0" err="1"/>
              <a:t>to</a:t>
            </a:r>
            <a:r>
              <a:rPr lang="nl-NL" b="1" dirty="0"/>
              <a:t> </a:t>
            </a:r>
            <a:r>
              <a:rPr lang="nl-NL" b="1" dirty="0" err="1"/>
              <a:t>Cradle</a:t>
            </a:r>
            <a:endParaRPr lang="nl-NL" b="1" dirty="0"/>
          </a:p>
        </p:txBody>
      </p:sp>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t>Circulaire economie</a:t>
            </a:r>
          </a:p>
        </p:txBody>
      </p:sp>
    </p:spTree>
    <p:extLst>
      <p:ext uri="{BB962C8B-B14F-4D97-AF65-F5344CB8AC3E}">
        <p14:creationId xmlns:p14="http://schemas.microsoft.com/office/powerpoint/2010/main" val="236496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4F3267-FDF3-4D77-A184-E727EF56B6CB}"/>
              </a:ext>
            </a:extLst>
          </p:cNvPr>
          <p:cNvSpPr>
            <a:spLocks noGrp="1"/>
          </p:cNvSpPr>
          <p:nvPr>
            <p:ph type="title"/>
          </p:nvPr>
        </p:nvSpPr>
        <p:spPr/>
        <p:txBody>
          <a:bodyPr/>
          <a:lstStyle/>
          <a:p>
            <a:r>
              <a:rPr lang="nl-NL" sz="3600" dirty="0" err="1"/>
              <a:t>Upcycling</a:t>
            </a:r>
            <a:endParaRPr lang="nl-NL" sz="3600" dirty="0"/>
          </a:p>
        </p:txBody>
      </p:sp>
      <p:sp>
        <p:nvSpPr>
          <p:cNvPr id="4" name="Tijdelijke aanduiding voor tekst 3">
            <a:extLst>
              <a:ext uri="{FF2B5EF4-FFF2-40B4-BE49-F238E27FC236}">
                <a16:creationId xmlns:a16="http://schemas.microsoft.com/office/drawing/2014/main" id="{F48AE0B0-38B4-4299-820D-E3254FB25527}"/>
              </a:ext>
            </a:extLst>
          </p:cNvPr>
          <p:cNvSpPr>
            <a:spLocks noGrp="1"/>
          </p:cNvSpPr>
          <p:nvPr>
            <p:ph type="body" sz="half" idx="2"/>
          </p:nvPr>
        </p:nvSpPr>
        <p:spPr>
          <a:xfrm>
            <a:off x="609601" y="1435101"/>
            <a:ext cx="4011084" cy="2193623"/>
          </a:xfrm>
        </p:spPr>
        <p:txBody>
          <a:bodyPr>
            <a:normAutofit/>
          </a:bodyPr>
          <a:lstStyle/>
          <a:p>
            <a:r>
              <a:rPr lang="nl-NL" sz="1800" dirty="0"/>
              <a:t>Iets krijgt tenminste zijn oorspronkelijke waarde terug. Zoals deze houten paaltjes.</a:t>
            </a:r>
            <a:br>
              <a:rPr lang="nl-NL" sz="1800" dirty="0"/>
            </a:br>
            <a:br>
              <a:rPr lang="nl-NL" sz="1800" dirty="0"/>
            </a:br>
            <a:r>
              <a:rPr lang="nl-NL" sz="1800" dirty="0"/>
              <a:t>Na gebruik hoeft het niet te worden opgehaald, het kan als voedsel worden ontleed door de berm. </a:t>
            </a:r>
          </a:p>
          <a:p>
            <a:endParaRPr lang="nl-NL" sz="1800" dirty="0"/>
          </a:p>
        </p:txBody>
      </p:sp>
      <p:pic>
        <p:nvPicPr>
          <p:cNvPr id="4098" name="Picture 2" descr="Anti parkeerpaal met reflector voor afschermen van loop gebieden">
            <a:extLst>
              <a:ext uri="{FF2B5EF4-FFF2-40B4-BE49-F238E27FC236}">
                <a16:creationId xmlns:a16="http://schemas.microsoft.com/office/drawing/2014/main" id="{87942989-D6CF-485F-B05F-44E219AC52D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45001" y="389371"/>
            <a:ext cx="3903225" cy="390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358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adle to Cradle® | Healthy printing">
            <a:extLst>
              <a:ext uri="{FF2B5EF4-FFF2-40B4-BE49-F238E27FC236}">
                <a16:creationId xmlns:a16="http://schemas.microsoft.com/office/drawing/2014/main" id="{94FEECA1-8107-66C4-9271-3D3315D7191F}"/>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88" t="-4349" r="-918" b="3189"/>
          <a:stretch/>
        </p:blipFill>
        <p:spPr bwMode="auto">
          <a:xfrm>
            <a:off x="673770" y="-211758"/>
            <a:ext cx="10270156" cy="6939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297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1476" y="296863"/>
            <a:ext cx="10108030" cy="1160403"/>
          </a:xfrm>
        </p:spPr>
        <p:txBody>
          <a:bodyPr anchor="t">
            <a:normAutofit/>
          </a:bodyPr>
          <a:lstStyle/>
          <a:p>
            <a:r>
              <a:rPr lang="nl-NL" dirty="0"/>
              <a:t>Wanneer is iets </a:t>
            </a:r>
            <a:r>
              <a:rPr lang="nl-NL" dirty="0" err="1"/>
              <a:t>cradle</a:t>
            </a:r>
            <a:r>
              <a:rPr lang="nl-NL" dirty="0"/>
              <a:t> </a:t>
            </a:r>
            <a:r>
              <a:rPr lang="nl-NL" dirty="0" err="1"/>
              <a:t>to</a:t>
            </a:r>
            <a:r>
              <a:rPr lang="nl-NL" dirty="0"/>
              <a:t> </a:t>
            </a:r>
            <a:r>
              <a:rPr lang="nl-NL" dirty="0" err="1"/>
              <a:t>cradle</a:t>
            </a:r>
            <a:r>
              <a:rPr lang="nl-NL" dirty="0"/>
              <a:t>..</a:t>
            </a:r>
          </a:p>
        </p:txBody>
      </p:sp>
      <p:sp>
        <p:nvSpPr>
          <p:cNvPr id="3" name="Tijdelijke aanduiding voor inhoud 2"/>
          <p:cNvSpPr>
            <a:spLocks noGrp="1"/>
          </p:cNvSpPr>
          <p:nvPr>
            <p:ph sz="half" idx="1"/>
          </p:nvPr>
        </p:nvSpPr>
        <p:spPr>
          <a:xfrm>
            <a:off x="503273" y="1600201"/>
            <a:ext cx="5918791" cy="4525963"/>
          </a:xfrm>
        </p:spPr>
        <p:txBody>
          <a:bodyPr>
            <a:normAutofit/>
          </a:bodyPr>
          <a:lstStyle/>
          <a:p>
            <a:pPr>
              <a:buFont typeface="Wingdings" panose="05000000000000000000" pitchFamily="2" charset="2"/>
              <a:buChar char="§"/>
            </a:pPr>
            <a:r>
              <a:rPr lang="nl-NL" sz="2000" dirty="0"/>
              <a:t>Gezonde materialen</a:t>
            </a:r>
          </a:p>
          <a:p>
            <a:pPr>
              <a:buFont typeface="Wingdings" panose="05000000000000000000" pitchFamily="2" charset="2"/>
              <a:buChar char="§"/>
            </a:pPr>
            <a:r>
              <a:rPr lang="nl-NL" sz="2000" dirty="0"/>
              <a:t>Hergebruik van materialen</a:t>
            </a:r>
          </a:p>
          <a:p>
            <a:pPr>
              <a:buFont typeface="Wingdings" panose="05000000000000000000" pitchFamily="2" charset="2"/>
              <a:buChar char="§"/>
            </a:pPr>
            <a:r>
              <a:rPr lang="nl-NL" sz="2000" dirty="0"/>
              <a:t>Hernieuwbare energie</a:t>
            </a:r>
          </a:p>
          <a:p>
            <a:pPr>
              <a:buFont typeface="Wingdings" panose="05000000000000000000" pitchFamily="2" charset="2"/>
              <a:buChar char="§"/>
            </a:pPr>
            <a:r>
              <a:rPr lang="nl-NL" sz="2000" dirty="0"/>
              <a:t>Waterbeheer</a:t>
            </a:r>
          </a:p>
          <a:p>
            <a:pPr>
              <a:buFont typeface="Wingdings" panose="05000000000000000000" pitchFamily="2" charset="2"/>
              <a:buChar char="§"/>
            </a:pPr>
            <a:r>
              <a:rPr lang="nl-NL" sz="2000" dirty="0"/>
              <a:t>Sociale rechtvaardigheid en bedrijfsethiek</a:t>
            </a:r>
          </a:p>
        </p:txBody>
      </p:sp>
      <p:pic>
        <p:nvPicPr>
          <p:cNvPr id="2050" name="Picture 2" descr="Cradle To Cradle | Project Meubilair">
            <a:extLst>
              <a:ext uri="{FF2B5EF4-FFF2-40B4-BE49-F238E27FC236}">
                <a16:creationId xmlns:a16="http://schemas.microsoft.com/office/drawing/2014/main" id="{86270A70-2F0C-4F05-96B6-0031B7A464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36970" y="1457266"/>
            <a:ext cx="4883554" cy="3795218"/>
          </a:xfrm>
          <a:prstGeom prst="rect">
            <a:avLst/>
          </a:prstGeom>
          <a:solidFill>
            <a:srgbClr val="FFFFFF"/>
          </a:solidFill>
        </p:spPr>
      </p:pic>
    </p:spTree>
    <p:extLst>
      <p:ext uri="{BB962C8B-B14F-4D97-AF65-F5344CB8AC3E}">
        <p14:creationId xmlns:p14="http://schemas.microsoft.com/office/powerpoint/2010/main" val="219608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FECEA-D6D6-41C3-AFCC-D9CE444428F3}"/>
              </a:ext>
            </a:extLst>
          </p:cNvPr>
          <p:cNvSpPr>
            <a:spLocks noGrp="1"/>
          </p:cNvSpPr>
          <p:nvPr>
            <p:ph type="title"/>
          </p:nvPr>
        </p:nvSpPr>
        <p:spPr>
          <a:xfrm>
            <a:off x="609601" y="273050"/>
            <a:ext cx="4011084" cy="703265"/>
          </a:xfrm>
        </p:spPr>
        <p:txBody>
          <a:bodyPr/>
          <a:lstStyle/>
          <a:p>
            <a:r>
              <a:rPr lang="nl-NL" dirty="0"/>
              <a:t>Voorbeelden van C2C</a:t>
            </a:r>
          </a:p>
        </p:txBody>
      </p:sp>
      <p:pic>
        <p:nvPicPr>
          <p:cNvPr id="5" name="Tijdelijke aanduiding voor inhoud 4">
            <a:extLst>
              <a:ext uri="{FF2B5EF4-FFF2-40B4-BE49-F238E27FC236}">
                <a16:creationId xmlns:a16="http://schemas.microsoft.com/office/drawing/2014/main" id="{680E2B9C-98FA-4CE8-B92D-7B4879F494BB}"/>
              </a:ext>
            </a:extLst>
          </p:cNvPr>
          <p:cNvPicPr>
            <a:picLocks noGrp="1" noChangeAspect="1"/>
          </p:cNvPicPr>
          <p:nvPr>
            <p:ph idx="1"/>
          </p:nvPr>
        </p:nvPicPr>
        <p:blipFill>
          <a:blip r:embed="rId3"/>
          <a:stretch>
            <a:fillRect/>
          </a:stretch>
        </p:blipFill>
        <p:spPr>
          <a:xfrm>
            <a:off x="8419118" y="273050"/>
            <a:ext cx="3238020" cy="5027610"/>
          </a:xfrm>
          <a:prstGeom prst="rect">
            <a:avLst/>
          </a:prstGeom>
        </p:spPr>
      </p:pic>
      <p:sp>
        <p:nvSpPr>
          <p:cNvPr id="4" name="Tijdelijke aanduiding voor tekst 3">
            <a:extLst>
              <a:ext uri="{FF2B5EF4-FFF2-40B4-BE49-F238E27FC236}">
                <a16:creationId xmlns:a16="http://schemas.microsoft.com/office/drawing/2014/main" id="{E969C4C8-512B-4240-AB17-907C17AC36B7}"/>
              </a:ext>
            </a:extLst>
          </p:cNvPr>
          <p:cNvSpPr>
            <a:spLocks noGrp="1"/>
          </p:cNvSpPr>
          <p:nvPr>
            <p:ph type="body" sz="half" idx="2"/>
          </p:nvPr>
        </p:nvSpPr>
        <p:spPr/>
        <p:txBody>
          <a:bodyPr/>
          <a:lstStyle/>
          <a:p>
            <a:pPr marL="285750" indent="-285750">
              <a:buFontTx/>
              <a:buChar char="-"/>
            </a:pPr>
            <a:r>
              <a:rPr lang="nl-NL" sz="1800" dirty="0"/>
              <a:t>Het </a:t>
            </a:r>
            <a:r>
              <a:rPr lang="nl-NL" sz="1800" dirty="0" err="1"/>
              <a:t>orginele</a:t>
            </a:r>
            <a:r>
              <a:rPr lang="nl-NL" sz="1800" dirty="0"/>
              <a:t> boek; niet gemaakt van papier maar van </a:t>
            </a:r>
            <a:r>
              <a:rPr lang="nl-NL" sz="1800" dirty="0" err="1"/>
              <a:t>geryclebaar</a:t>
            </a:r>
            <a:r>
              <a:rPr lang="nl-NL" sz="1800" dirty="0"/>
              <a:t> kunststof</a:t>
            </a:r>
          </a:p>
          <a:p>
            <a:pPr marL="285750" indent="-285750">
              <a:buFontTx/>
              <a:buChar char="-"/>
            </a:pPr>
            <a:r>
              <a:rPr lang="nl-NL" sz="1800" dirty="0"/>
              <a:t>River Rouge, een vervuilende fabriek is vervangen door een fabriek die de grond en het water zuivert. </a:t>
            </a:r>
          </a:p>
          <a:p>
            <a:pPr marL="285750" indent="-285750">
              <a:buFontTx/>
              <a:buChar char="-"/>
            </a:pPr>
            <a:r>
              <a:rPr lang="nl-NL" sz="1800" dirty="0"/>
              <a:t>Een auto die daar gemaakt kan worden is Ford Model U (alle materialen zijn biologisch afbreekbaar).</a:t>
            </a:r>
          </a:p>
          <a:p>
            <a:pPr marL="285750" indent="-285750">
              <a:buFontTx/>
              <a:buChar char="-"/>
            </a:pPr>
            <a:endParaRPr lang="nl-NL" dirty="0"/>
          </a:p>
          <a:p>
            <a:pPr marL="285750" indent="-285750">
              <a:buFontTx/>
              <a:buChar char="-"/>
            </a:pPr>
            <a:endParaRPr lang="nl-NL" dirty="0"/>
          </a:p>
          <a:p>
            <a:pPr marL="285750" indent="-285750">
              <a:buFontTx/>
              <a:buChar char="-"/>
            </a:pPr>
            <a:endParaRPr lang="nl-NL" dirty="0"/>
          </a:p>
          <a:p>
            <a:pPr marL="285750" indent="-285750">
              <a:buFontTx/>
              <a:buChar char="-"/>
            </a:pPr>
            <a:endParaRPr lang="nl-NL" dirty="0"/>
          </a:p>
        </p:txBody>
      </p:sp>
      <p:pic>
        <p:nvPicPr>
          <p:cNvPr id="5122" name="Picture 2" descr="Ford Model U | Concept Cars | Diseno-Art">
            <a:extLst>
              <a:ext uri="{FF2B5EF4-FFF2-40B4-BE49-F238E27FC236}">
                <a16:creationId xmlns:a16="http://schemas.microsoft.com/office/drawing/2014/main" id="{5730BB62-5EBC-4D00-8FE8-D574DEDFB7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8034" y="4108450"/>
            <a:ext cx="38100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47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A2DD1-0C96-4053-B38E-C10FCF91F540}"/>
              </a:ext>
            </a:extLst>
          </p:cNvPr>
          <p:cNvSpPr>
            <a:spLocks noGrp="1"/>
          </p:cNvSpPr>
          <p:nvPr>
            <p:ph type="title"/>
          </p:nvPr>
        </p:nvSpPr>
        <p:spPr>
          <a:xfrm>
            <a:off x="609601" y="466750"/>
            <a:ext cx="4011084" cy="564608"/>
          </a:xfrm>
        </p:spPr>
        <p:txBody>
          <a:bodyPr>
            <a:normAutofit/>
          </a:bodyPr>
          <a:lstStyle/>
          <a:p>
            <a:r>
              <a:rPr lang="nl-NL" sz="2400" dirty="0" err="1"/>
              <a:t>Cradle</a:t>
            </a:r>
            <a:r>
              <a:rPr lang="nl-NL" sz="2400" dirty="0"/>
              <a:t> </a:t>
            </a:r>
            <a:r>
              <a:rPr lang="nl-NL" sz="2400" dirty="0" err="1"/>
              <a:t>to</a:t>
            </a:r>
            <a:r>
              <a:rPr lang="nl-NL" sz="2400" dirty="0"/>
              <a:t> </a:t>
            </a:r>
            <a:r>
              <a:rPr lang="nl-NL" sz="2400" dirty="0" err="1"/>
              <a:t>cradle</a:t>
            </a:r>
            <a:r>
              <a:rPr lang="nl-NL" sz="2400" dirty="0"/>
              <a:t> in Venlo</a:t>
            </a:r>
          </a:p>
        </p:txBody>
      </p:sp>
      <p:sp>
        <p:nvSpPr>
          <p:cNvPr id="3" name="Tijdelijke aanduiding voor inhoud 2">
            <a:extLst>
              <a:ext uri="{FF2B5EF4-FFF2-40B4-BE49-F238E27FC236}">
                <a16:creationId xmlns:a16="http://schemas.microsoft.com/office/drawing/2014/main" id="{910838D8-164B-44D3-8B6E-E482E582EE8E}"/>
              </a:ext>
            </a:extLst>
          </p:cNvPr>
          <p:cNvSpPr>
            <a:spLocks noGrp="1"/>
          </p:cNvSpPr>
          <p:nvPr>
            <p:ph idx="1"/>
          </p:nvPr>
        </p:nvSpPr>
        <p:spPr>
          <a:xfrm>
            <a:off x="4766733" y="273051"/>
            <a:ext cx="7089907" cy="5853113"/>
          </a:xfrm>
        </p:spPr>
        <p:txBody>
          <a:bodyPr>
            <a:normAutofit/>
          </a:bodyPr>
          <a:lstStyle/>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p:txBody>
      </p:sp>
      <p:sp>
        <p:nvSpPr>
          <p:cNvPr id="4" name="Tijdelijke aanduiding voor tekst 3">
            <a:extLst>
              <a:ext uri="{FF2B5EF4-FFF2-40B4-BE49-F238E27FC236}">
                <a16:creationId xmlns:a16="http://schemas.microsoft.com/office/drawing/2014/main" id="{46055C07-A363-449A-B7D1-CD13B93A6D63}"/>
              </a:ext>
            </a:extLst>
          </p:cNvPr>
          <p:cNvSpPr>
            <a:spLocks noGrp="1"/>
          </p:cNvSpPr>
          <p:nvPr>
            <p:ph type="body" sz="half" idx="2"/>
          </p:nvPr>
        </p:nvSpPr>
        <p:spPr>
          <a:xfrm>
            <a:off x="609601" y="1274683"/>
            <a:ext cx="6072554" cy="4956149"/>
          </a:xfrm>
        </p:spPr>
        <p:txBody>
          <a:bodyPr>
            <a:noAutofit/>
          </a:bodyPr>
          <a:lstStyle/>
          <a:p>
            <a:r>
              <a:rPr lang="nl-NL" sz="1800" b="1" dirty="0">
                <a:latin typeface="+mn-lt"/>
                <a:cs typeface="+mn-cs"/>
              </a:rPr>
              <a:t>Hoe: </a:t>
            </a:r>
            <a:r>
              <a:rPr lang="nl-NL" sz="1800" dirty="0">
                <a:latin typeface="+mn-lt"/>
                <a:cs typeface="+mn-cs"/>
              </a:rPr>
              <a:t>Met je IBS groep</a:t>
            </a:r>
          </a:p>
          <a:p>
            <a:r>
              <a:rPr lang="nl-NL" sz="1800" b="1" dirty="0">
                <a:latin typeface="+mn-lt"/>
                <a:cs typeface="+mn-cs"/>
              </a:rPr>
              <a:t>Hulp: </a:t>
            </a:r>
            <a:r>
              <a:rPr lang="nl-NL" sz="1800" dirty="0">
                <a:latin typeface="+mn-lt"/>
                <a:cs typeface="+mn-cs"/>
              </a:rPr>
              <a:t>internet, gemeente Venlo, </a:t>
            </a:r>
            <a:r>
              <a:rPr lang="nl-NL" sz="1800" dirty="0">
                <a:latin typeface="+mn-lt"/>
                <a:cs typeface="+mn-cs"/>
                <a:hlinkClick r:id="rId3">
                  <a:extLst>
                    <a:ext uri="{A12FA001-AC4F-418D-AE19-62706E023703}">
                      <ahyp:hlinkClr xmlns:ahyp="http://schemas.microsoft.com/office/drawing/2018/hyperlinkcolor" val="tx"/>
                    </a:ext>
                  </a:extLst>
                </a:hlinkClick>
              </a:rPr>
              <a:t>https://c2cvenlo.nl/</a:t>
            </a:r>
            <a:r>
              <a:rPr lang="nl-NL" sz="1800" dirty="0">
                <a:latin typeface="+mn-lt"/>
                <a:cs typeface="+mn-cs"/>
              </a:rPr>
              <a:t> </a:t>
            </a:r>
            <a:br>
              <a:rPr lang="nl-NL" sz="1800" dirty="0">
                <a:latin typeface="+mn-lt"/>
                <a:cs typeface="+mn-cs"/>
              </a:rPr>
            </a:br>
            <a:r>
              <a:rPr lang="nl-NL" sz="1800" b="1" dirty="0">
                <a:latin typeface="+mn-lt"/>
                <a:cs typeface="+mn-cs"/>
              </a:rPr>
              <a:t>Uitkomst: </a:t>
            </a:r>
            <a:r>
              <a:rPr lang="nl-NL" sz="1800" dirty="0">
                <a:latin typeface="+mn-lt"/>
                <a:cs typeface="+mn-cs"/>
              </a:rPr>
              <a:t>Antwoorden op de volgende vragen</a:t>
            </a:r>
            <a:br>
              <a:rPr lang="nl-NL" sz="1800" dirty="0">
                <a:latin typeface="+mn-lt"/>
                <a:cs typeface="+mn-cs"/>
              </a:rPr>
            </a:br>
            <a:r>
              <a:rPr lang="nl-NL" sz="1800" b="1" dirty="0">
                <a:latin typeface="+mn-lt"/>
                <a:cs typeface="+mn-cs"/>
              </a:rPr>
              <a:t>Tijd: </a:t>
            </a:r>
            <a:r>
              <a:rPr lang="nl-NL" sz="1800" dirty="0">
                <a:latin typeface="+mn-lt"/>
                <a:cs typeface="+mn-cs"/>
              </a:rPr>
              <a:t>15 minuten</a:t>
            </a:r>
            <a:br>
              <a:rPr lang="nl-NL" sz="1800" dirty="0">
                <a:latin typeface="+mn-lt"/>
                <a:cs typeface="+mn-cs"/>
              </a:rPr>
            </a:br>
            <a:r>
              <a:rPr lang="nl-NL" sz="1800" b="1" dirty="0">
                <a:latin typeface="+mn-lt"/>
                <a:cs typeface="+mn-cs"/>
              </a:rPr>
              <a:t>Wat: </a:t>
            </a:r>
            <a:r>
              <a:rPr lang="nl-NL" sz="1800" dirty="0">
                <a:latin typeface="+mn-lt"/>
                <a:cs typeface="+mn-cs"/>
              </a:rPr>
              <a:t>Ga in groepen op onderzoek uit en maak hier een verslag van. Beantwoord de volgende vragen.</a:t>
            </a:r>
            <a:br>
              <a:rPr lang="nl-NL" sz="1800" dirty="0">
                <a:latin typeface="+mn-lt"/>
                <a:cs typeface="+mn-cs"/>
              </a:rPr>
            </a:br>
            <a:endParaRPr lang="nl-NL" sz="1800" dirty="0">
              <a:latin typeface="+mn-lt"/>
              <a:cs typeface="+mn-cs"/>
            </a:endParaRPr>
          </a:p>
          <a:p>
            <a:pPr marL="285750" indent="-285750">
              <a:buFont typeface="Wingdings" panose="05000000000000000000" pitchFamily="2" charset="2"/>
              <a:buChar char="§"/>
            </a:pPr>
            <a:r>
              <a:rPr lang="nl-NL" sz="1800" dirty="0">
                <a:latin typeface="+mn-lt"/>
                <a:cs typeface="+mn-cs"/>
              </a:rPr>
              <a:t>Wat heeft het stadskantoor van Venlo met C2C?</a:t>
            </a:r>
            <a:br>
              <a:rPr lang="nl-NL" sz="1800" dirty="0">
                <a:latin typeface="+mn-lt"/>
                <a:cs typeface="+mn-cs"/>
              </a:rPr>
            </a:br>
            <a:r>
              <a:rPr lang="nl-NL" sz="1800" dirty="0">
                <a:latin typeface="+mn-lt"/>
                <a:cs typeface="+mn-cs"/>
              </a:rPr>
              <a:t>(welke vernieuwingen zijn meegenomen in de bouw/inrichting) </a:t>
            </a:r>
          </a:p>
          <a:p>
            <a:pPr marL="285750" indent="-285750">
              <a:buFont typeface="Wingdings" panose="05000000000000000000" pitchFamily="2" charset="2"/>
              <a:buChar char="§"/>
            </a:pPr>
            <a:r>
              <a:rPr lang="nl-NL" sz="1800" dirty="0">
                <a:latin typeface="+mn-lt"/>
                <a:cs typeface="+mn-cs"/>
              </a:rPr>
              <a:t> Wat heeft deze bouw voor de regio Venlo betekend?</a:t>
            </a:r>
          </a:p>
          <a:p>
            <a:pPr marL="285750" indent="-285750">
              <a:buFont typeface="Wingdings" panose="05000000000000000000" pitchFamily="2" charset="2"/>
              <a:buChar char="§"/>
            </a:pPr>
            <a:r>
              <a:rPr lang="nl-NL" sz="1800" dirty="0">
                <a:latin typeface="+mn-lt"/>
                <a:cs typeface="+mn-cs"/>
              </a:rPr>
              <a:t> Welke andere projecten zijn er in Venlo die te maken hebben met C2C, noem er 3? </a:t>
            </a:r>
          </a:p>
          <a:p>
            <a:pPr>
              <a:lnSpc>
                <a:spcPct val="107000"/>
              </a:lnSpc>
              <a:spcAft>
                <a:spcPts val="800"/>
              </a:spcAft>
            </a:pPr>
            <a:endParaRPr lang="nl-NL" sz="1800" dirty="0"/>
          </a:p>
          <a:p>
            <a:pPr>
              <a:lnSpc>
                <a:spcPct val="107000"/>
              </a:lnSpc>
              <a:spcAft>
                <a:spcPts val="800"/>
              </a:spcAft>
            </a:pPr>
            <a:endParaRPr lang="nl-NL" sz="1800" dirty="0">
              <a:effectLst/>
              <a:ea typeface="Calibri" panose="020F0502020204030204" pitchFamily="34" charset="0"/>
            </a:endParaRPr>
          </a:p>
          <a:p>
            <a:endParaRPr lang="nl-NL" sz="1800" b="1" dirty="0"/>
          </a:p>
          <a:p>
            <a:endParaRPr lang="nl-NL" sz="1800" b="1" dirty="0"/>
          </a:p>
          <a:p>
            <a:endParaRPr lang="nl-NL" sz="1800" dirty="0"/>
          </a:p>
        </p:txBody>
      </p:sp>
      <p:pic>
        <p:nvPicPr>
          <p:cNvPr id="6" name="Afbeelding 5">
            <a:extLst>
              <a:ext uri="{FF2B5EF4-FFF2-40B4-BE49-F238E27FC236}">
                <a16:creationId xmlns:a16="http://schemas.microsoft.com/office/drawing/2014/main" id="{702B1EEF-33D0-4EF8-8BEC-3CC0705A9A1F}"/>
              </a:ext>
            </a:extLst>
          </p:cNvPr>
          <p:cNvPicPr>
            <a:picLocks noChangeAspect="1"/>
          </p:cNvPicPr>
          <p:nvPr/>
        </p:nvPicPr>
        <p:blipFill>
          <a:blip r:embed="rId4"/>
          <a:stretch>
            <a:fillRect/>
          </a:stretch>
        </p:blipFill>
        <p:spPr>
          <a:xfrm>
            <a:off x="6647125" y="5355567"/>
            <a:ext cx="5541901" cy="1385475"/>
          </a:xfrm>
          <a:prstGeom prst="rect">
            <a:avLst/>
          </a:prstGeom>
        </p:spPr>
      </p:pic>
      <p:pic>
        <p:nvPicPr>
          <p:cNvPr id="6146" name="Picture 2" descr="Het Cultureel Vermogen van Venlo; de nieuwe cultuurvisie 2020">
            <a:extLst>
              <a:ext uri="{FF2B5EF4-FFF2-40B4-BE49-F238E27FC236}">
                <a16:creationId xmlns:a16="http://schemas.microsoft.com/office/drawing/2014/main" id="{D25806B6-5EEE-4863-9D20-9E63E388B5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2155" y="1456660"/>
            <a:ext cx="5415516" cy="304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55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AD6739C-5C09-49E9-A54F-C7B274CDD9CC}"/>
              </a:ext>
            </a:extLst>
          </p:cNvPr>
          <p:cNvSpPr>
            <a:spLocks noGrp="1"/>
          </p:cNvSpPr>
          <p:nvPr>
            <p:ph type="title"/>
          </p:nvPr>
        </p:nvSpPr>
        <p:spPr/>
        <p:txBody>
          <a:bodyPr/>
          <a:lstStyle/>
          <a:p>
            <a:r>
              <a:rPr lang="nl-NL" dirty="0"/>
              <a:t>Wat is het verschil tussen C2C en circulaire economie?</a:t>
            </a:r>
          </a:p>
        </p:txBody>
      </p:sp>
      <p:sp>
        <p:nvSpPr>
          <p:cNvPr id="6" name="Tijdelijke aanduiding voor inhoud 5">
            <a:extLst>
              <a:ext uri="{FF2B5EF4-FFF2-40B4-BE49-F238E27FC236}">
                <a16:creationId xmlns:a16="http://schemas.microsoft.com/office/drawing/2014/main" id="{BBEE212B-BE58-4830-B270-148587D075F9}"/>
              </a:ext>
            </a:extLst>
          </p:cNvPr>
          <p:cNvSpPr>
            <a:spLocks noGrp="1"/>
          </p:cNvSpPr>
          <p:nvPr>
            <p:ph idx="1"/>
          </p:nvPr>
        </p:nvSpPr>
        <p:spPr>
          <a:xfrm>
            <a:off x="515249" y="1624210"/>
            <a:ext cx="11449050" cy="3879443"/>
          </a:xfrm>
        </p:spPr>
        <p:txBody>
          <a:bodyPr vert="horz" lIns="0" tIns="0" rIns="0" bIns="0" rtlCol="0" anchor="t">
            <a:noAutofit/>
          </a:bodyPr>
          <a:lstStyle/>
          <a:p>
            <a:pPr marL="215900" indent="-215900">
              <a:buFont typeface="Wingdings" panose="020B0604020202020204" pitchFamily="34" charset="0"/>
              <a:buChar char="ü"/>
            </a:pPr>
            <a:endParaRPr lang="nl-NL" dirty="0">
              <a:cs typeface="Arial"/>
            </a:endParaRPr>
          </a:p>
          <a:p>
            <a:pPr marL="0" indent="0">
              <a:buNone/>
            </a:pPr>
            <a:endParaRPr lang="nl-NL" dirty="0"/>
          </a:p>
        </p:txBody>
      </p:sp>
    </p:spTree>
    <p:extLst>
      <p:ext uri="{BB962C8B-B14F-4D97-AF65-F5344CB8AC3E}">
        <p14:creationId xmlns:p14="http://schemas.microsoft.com/office/powerpoint/2010/main" val="8082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p:txBody>
          <a:bodyPr anchor="t">
            <a:normAutofit/>
          </a:bodyPr>
          <a:lstStyle/>
          <a:p>
            <a:r>
              <a:rPr lang="nl-NL" dirty="0"/>
              <a:t>3. Doelen</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p:txBody>
          <a:bodyPr>
            <a:normAutofit/>
          </a:bodyPr>
          <a:lstStyle/>
          <a:p>
            <a:pPr>
              <a:buFont typeface="Wingdings" panose="05000000000000000000" pitchFamily="2" charset="2"/>
              <a:buChar char="ü"/>
            </a:pPr>
            <a:r>
              <a:rPr lang="nl-NL" sz="1800" dirty="0"/>
              <a:t>Je kan uitleggen wat </a:t>
            </a:r>
            <a:r>
              <a:rPr lang="nl-NL" sz="1800" dirty="0" err="1"/>
              <a:t>cradle</a:t>
            </a:r>
            <a:r>
              <a:rPr lang="nl-NL" sz="1800" dirty="0"/>
              <a:t> </a:t>
            </a:r>
            <a:r>
              <a:rPr lang="nl-NL" sz="1800" dirty="0" err="1"/>
              <a:t>to</a:t>
            </a:r>
            <a:r>
              <a:rPr lang="nl-NL" sz="1800" dirty="0"/>
              <a:t> </a:t>
            </a:r>
            <a:r>
              <a:rPr lang="nl-NL" sz="1800" dirty="0" err="1"/>
              <a:t>cradle</a:t>
            </a:r>
            <a:r>
              <a:rPr lang="nl-NL" sz="1800" dirty="0"/>
              <a:t> is</a:t>
            </a:r>
          </a:p>
          <a:p>
            <a:pPr>
              <a:buFont typeface="Wingdings" panose="05000000000000000000" pitchFamily="2" charset="2"/>
              <a:buChar char="ü"/>
            </a:pPr>
            <a:r>
              <a:rPr lang="nl-NL" dirty="0"/>
              <a:t>Je weet aan welke voorwaarden je als bedrijf moet voldoen om het C2C keurmerk te ontvangen</a:t>
            </a:r>
          </a:p>
          <a:p>
            <a:pPr>
              <a:buFont typeface="Wingdings" panose="05000000000000000000" pitchFamily="2" charset="2"/>
              <a:buChar char="ü"/>
            </a:pPr>
            <a:r>
              <a:rPr lang="nl-NL" dirty="0"/>
              <a:t>Je kan C2C vergelijken met de uitgangspunten van de circulaire economie</a:t>
            </a:r>
            <a:endParaRPr lang="nl-NL" sz="1800" dirty="0"/>
          </a:p>
          <a:p>
            <a:pPr>
              <a:buFont typeface="Wingdings" panose="05000000000000000000" pitchFamily="2" charset="2"/>
              <a:buChar char="ü"/>
            </a:pPr>
            <a:r>
              <a:rPr lang="nl-NL" dirty="0"/>
              <a:t>Je kan uitleggen wat het verschil is tussen </a:t>
            </a:r>
            <a:r>
              <a:rPr lang="nl-NL" dirty="0" err="1"/>
              <a:t>downcycling</a:t>
            </a:r>
            <a:r>
              <a:rPr lang="nl-NL" dirty="0"/>
              <a:t> en </a:t>
            </a:r>
            <a:r>
              <a:rPr lang="nl-NL" dirty="0" err="1"/>
              <a:t>upcycling</a:t>
            </a:r>
            <a:endParaRPr lang="nl-NL" sz="1800" dirty="0"/>
          </a:p>
          <a:p>
            <a:pPr>
              <a:buFont typeface="Wingdings" panose="05000000000000000000" pitchFamily="2" charset="2"/>
              <a:buChar char="ü"/>
            </a:pPr>
            <a:r>
              <a:rPr lang="nl-NL" sz="1800" dirty="0"/>
              <a:t>Je kan twee voorbeelden van </a:t>
            </a:r>
            <a:r>
              <a:rPr lang="nl-NL" sz="1800" dirty="0" err="1"/>
              <a:t>downcycling</a:t>
            </a:r>
            <a:r>
              <a:rPr lang="nl-NL" sz="1800" dirty="0"/>
              <a:t> geven</a:t>
            </a:r>
          </a:p>
          <a:p>
            <a:pPr>
              <a:buFont typeface="Wingdings" panose="05000000000000000000" pitchFamily="2" charset="2"/>
              <a:buChar char="ü"/>
            </a:pPr>
            <a:r>
              <a:rPr lang="nl-NL" sz="1800" dirty="0"/>
              <a:t>Je kan een voorbeeld van </a:t>
            </a:r>
            <a:r>
              <a:rPr lang="nl-NL" sz="1800" dirty="0" err="1"/>
              <a:t>upcycling</a:t>
            </a:r>
            <a:r>
              <a:rPr lang="nl-NL" sz="1800" dirty="0"/>
              <a:t> geven</a:t>
            </a:r>
          </a:p>
          <a:p>
            <a:pPr>
              <a:buFont typeface="Wingdings" panose="05000000000000000000" pitchFamily="2" charset="2"/>
              <a:buChar char="ü"/>
            </a:pPr>
            <a:r>
              <a:rPr lang="nl-NL" sz="1800" dirty="0"/>
              <a:t>Weet je enkele voorbeelden van </a:t>
            </a:r>
            <a:r>
              <a:rPr lang="nl-NL" sz="1800" dirty="0" err="1"/>
              <a:t>cradle</a:t>
            </a:r>
            <a:r>
              <a:rPr lang="nl-NL" sz="1800" dirty="0"/>
              <a:t> </a:t>
            </a:r>
            <a:r>
              <a:rPr lang="nl-NL" sz="1800" dirty="0" err="1"/>
              <a:t>to</a:t>
            </a:r>
            <a:r>
              <a:rPr lang="nl-NL" sz="1800" dirty="0"/>
              <a:t> </a:t>
            </a:r>
            <a:r>
              <a:rPr lang="nl-NL" sz="1800" dirty="0" err="1"/>
              <a:t>cradle</a:t>
            </a:r>
            <a:r>
              <a:rPr lang="nl-NL" sz="1800" dirty="0"/>
              <a:t> te benoemen</a:t>
            </a:r>
          </a:p>
        </p:txBody>
      </p:sp>
      <p:pic>
        <p:nvPicPr>
          <p:cNvPr id="1026" name="Picture 2" descr="Al die rijtjes met actiepunten en bulletpoints… Kunt u er wat mee? -  ManagementSite">
            <a:extLst>
              <a:ext uri="{FF2B5EF4-FFF2-40B4-BE49-F238E27FC236}">
                <a16:creationId xmlns:a16="http://schemas.microsoft.com/office/drawing/2014/main" id="{C2690419-6BDA-4C50-914B-908497D69F4F}"/>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3255" b="3255"/>
          <a:stretch/>
        </p:blipFill>
        <p:spPr bwMode="auto">
          <a:prstGeom prst="rect">
            <a:avLst/>
          </a:prstGeom>
          <a:solidFill>
            <a:srgbClr val="FFFFFF"/>
          </a:solidFill>
        </p:spPr>
      </p:pic>
      <p:sp>
        <p:nvSpPr>
          <p:cNvPr id="71" name="Text Placeholder 4">
            <a:extLst>
              <a:ext uri="{FF2B5EF4-FFF2-40B4-BE49-F238E27FC236}">
                <a16:creationId xmlns:a16="http://schemas.microsoft.com/office/drawing/2014/main" id="{2C9FF852-E79F-49FF-AFCB-33761A8ED238}"/>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970001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F06F81-FBBC-3DF9-0AE3-842A55F663A7}"/>
              </a:ext>
            </a:extLst>
          </p:cNvPr>
          <p:cNvSpPr>
            <a:spLocks noGrp="1"/>
          </p:cNvSpPr>
          <p:nvPr>
            <p:ph type="title"/>
          </p:nvPr>
        </p:nvSpPr>
        <p:spPr/>
        <p:txBody>
          <a:bodyPr/>
          <a:lstStyle/>
          <a:p>
            <a:r>
              <a:rPr lang="nl-NL" dirty="0"/>
              <a:t>1. herhaling</a:t>
            </a:r>
          </a:p>
        </p:txBody>
      </p:sp>
      <p:sp>
        <p:nvSpPr>
          <p:cNvPr id="5" name="Tijdelijke aanduiding voor tekst 4">
            <a:extLst>
              <a:ext uri="{FF2B5EF4-FFF2-40B4-BE49-F238E27FC236}">
                <a16:creationId xmlns:a16="http://schemas.microsoft.com/office/drawing/2014/main" id="{F65FA8C1-C5F9-E518-29BE-91480411291E}"/>
              </a:ext>
            </a:extLst>
          </p:cNvPr>
          <p:cNvSpPr>
            <a:spLocks noGrp="1"/>
          </p:cNvSpPr>
          <p:nvPr>
            <p:ph type="body" sz="quarter" idx="14"/>
          </p:nvPr>
        </p:nvSpPr>
        <p:spPr/>
        <p:txBody>
          <a:bodyPr/>
          <a:lstStyle/>
          <a:p>
            <a:endParaRPr lang="nl-NL"/>
          </a:p>
        </p:txBody>
      </p:sp>
      <p:pic>
        <p:nvPicPr>
          <p:cNvPr id="6" name="Tijdelijke aanduiding voor inhoud 5">
            <a:extLst>
              <a:ext uri="{FF2B5EF4-FFF2-40B4-BE49-F238E27FC236}">
                <a16:creationId xmlns:a16="http://schemas.microsoft.com/office/drawing/2014/main" id="{71481EF8-87A6-65D4-2217-BD5715AC3767}"/>
              </a:ext>
            </a:extLst>
          </p:cNvPr>
          <p:cNvPicPr>
            <a:picLocks noGrp="1" noChangeAspect="1"/>
          </p:cNvPicPr>
          <p:nvPr>
            <p:ph idx="1"/>
          </p:nvPr>
        </p:nvPicPr>
        <p:blipFill rotWithShape="1">
          <a:blip r:embed="rId2"/>
          <a:srcRect l="18093" t="54158" r="42087" b="22749"/>
          <a:stretch/>
        </p:blipFill>
        <p:spPr>
          <a:xfrm>
            <a:off x="274760" y="1082054"/>
            <a:ext cx="5645150" cy="1841522"/>
          </a:xfrm>
          <a:prstGeom prst="rect">
            <a:avLst/>
          </a:prstGeom>
        </p:spPr>
      </p:pic>
      <p:pic>
        <p:nvPicPr>
          <p:cNvPr id="7" name="Picture 2" descr="Leiderschap in de economie van waarde">
            <a:extLst>
              <a:ext uri="{FF2B5EF4-FFF2-40B4-BE49-F238E27FC236}">
                <a16:creationId xmlns:a16="http://schemas.microsoft.com/office/drawing/2014/main" id="{68FFEDC6-63F1-6CC0-ACCA-F35EB75D7635}"/>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8968" r="18968"/>
          <a:stretch>
            <a:fillRect/>
          </a:stretch>
        </p:blipFill>
        <p:spPr bwMode="auto">
          <a:xfrm>
            <a:off x="6175375" y="0"/>
            <a:ext cx="6016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duce, Reuse, Recycle - Knowledge Bank - Solar Schools">
            <a:extLst>
              <a:ext uri="{FF2B5EF4-FFF2-40B4-BE49-F238E27FC236}">
                <a16:creationId xmlns:a16="http://schemas.microsoft.com/office/drawing/2014/main" id="{7663B370-198B-96BC-3421-C618F3DA68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3" b="1956"/>
          <a:stretch/>
        </p:blipFill>
        <p:spPr bwMode="auto">
          <a:xfrm>
            <a:off x="491004" y="3008636"/>
            <a:ext cx="5212661" cy="369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80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6ADFB34-18B0-4224-9527-203DFA7AE60D}"/>
              </a:ext>
            </a:extLst>
          </p:cNvPr>
          <p:cNvSpPr>
            <a:spLocks noGrp="1"/>
          </p:cNvSpPr>
          <p:nvPr>
            <p:ph type="title"/>
          </p:nvPr>
        </p:nvSpPr>
        <p:spPr/>
        <p:txBody>
          <a:bodyPr/>
          <a:lstStyle/>
          <a:p>
            <a:r>
              <a:rPr lang="nl-NL" sz="3600" dirty="0"/>
              <a:t>Circulaire economie</a:t>
            </a:r>
          </a:p>
        </p:txBody>
      </p:sp>
      <p:sp>
        <p:nvSpPr>
          <p:cNvPr id="10" name="Tijdelijke aanduiding voor inhoud 9">
            <a:extLst>
              <a:ext uri="{FF2B5EF4-FFF2-40B4-BE49-F238E27FC236}">
                <a16:creationId xmlns:a16="http://schemas.microsoft.com/office/drawing/2014/main" id="{73D6AD15-9DF6-45EF-B235-957527780FA5}"/>
              </a:ext>
            </a:extLst>
          </p:cNvPr>
          <p:cNvSpPr>
            <a:spLocks noGrp="1"/>
          </p:cNvSpPr>
          <p:nvPr>
            <p:ph idx="1"/>
          </p:nvPr>
        </p:nvSpPr>
        <p:spPr/>
        <p:txBody>
          <a:bodyPr/>
          <a:lstStyle/>
          <a:p>
            <a:pPr marL="0" indent="0">
              <a:buNone/>
            </a:pPr>
            <a:r>
              <a:rPr lang="nl-NL" i="1" dirty="0"/>
              <a:t>Een circulaire economie is een economisch systeem van gesloten kringlopen waarin grondstoffen, onderdelen en producten hun waarde zo min mogelijk verliezen, hernieuwbare energiebronnen worden gebruikt en systeemdenken centraal staat. In dit artikel lichten we deze definitie verder toe.</a:t>
            </a:r>
          </a:p>
        </p:txBody>
      </p:sp>
      <p:pic>
        <p:nvPicPr>
          <p:cNvPr id="3074" name="Picture 2" descr="Het verschil tussen een lineaire en een circulaire economie -">
            <a:extLst>
              <a:ext uri="{FF2B5EF4-FFF2-40B4-BE49-F238E27FC236}">
                <a16:creationId xmlns:a16="http://schemas.microsoft.com/office/drawing/2014/main" id="{F5D430BE-7FA6-441F-A76E-20BDEAD66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985" y="2964493"/>
            <a:ext cx="7992030" cy="3164844"/>
          </a:xfrm>
          <a:prstGeom prst="rect">
            <a:avLst/>
          </a:prstGeom>
          <a:noFill/>
          <a:extLst>
            <a:ext uri="{909E8E84-426E-40DD-AFC4-6F175D3DCCD1}">
              <a14:hiddenFill xmlns:a14="http://schemas.microsoft.com/office/drawing/2010/main">
                <a:solidFill>
                  <a:srgbClr val="FFFFFF"/>
                </a:solidFill>
              </a14:hiddenFill>
            </a:ext>
          </a:extLst>
        </p:spPr>
      </p:pic>
      <p:sp>
        <p:nvSpPr>
          <p:cNvPr id="2" name="Ovaal 1">
            <a:extLst>
              <a:ext uri="{FF2B5EF4-FFF2-40B4-BE49-F238E27FC236}">
                <a16:creationId xmlns:a16="http://schemas.microsoft.com/office/drawing/2014/main" id="{2FD08C68-554D-462F-BEDA-6CE73642B9DB}"/>
              </a:ext>
            </a:extLst>
          </p:cNvPr>
          <p:cNvSpPr/>
          <p:nvPr/>
        </p:nvSpPr>
        <p:spPr>
          <a:xfrm>
            <a:off x="6096000" y="1687163"/>
            <a:ext cx="2068945" cy="3043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A7E2C11D-CA54-4950-A923-DC81E4B058E6}"/>
              </a:ext>
            </a:extLst>
          </p:cNvPr>
          <p:cNvSpPr/>
          <p:nvPr/>
        </p:nvSpPr>
        <p:spPr>
          <a:xfrm>
            <a:off x="5301673" y="1939636"/>
            <a:ext cx="3297381" cy="401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9095F412-A5A3-44B4-B551-0ED56829CB7E}"/>
              </a:ext>
            </a:extLst>
          </p:cNvPr>
          <p:cNvSpPr/>
          <p:nvPr/>
        </p:nvSpPr>
        <p:spPr>
          <a:xfrm>
            <a:off x="212436" y="2235938"/>
            <a:ext cx="1887549" cy="401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2570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BC410B-4BA8-48DA-AC46-4838388B87EE}"/>
              </a:ext>
            </a:extLst>
          </p:cNvPr>
          <p:cNvSpPr>
            <a:spLocks noGrp="1"/>
          </p:cNvSpPr>
          <p:nvPr>
            <p:ph type="title"/>
          </p:nvPr>
        </p:nvSpPr>
        <p:spPr/>
        <p:txBody>
          <a:bodyPr/>
          <a:lstStyle/>
          <a:p>
            <a:r>
              <a:rPr lang="nl-NL" dirty="0"/>
              <a:t>2. Periode overzicht</a:t>
            </a:r>
          </a:p>
        </p:txBody>
      </p:sp>
      <p:sp>
        <p:nvSpPr>
          <p:cNvPr id="7" name="Tijdelijke aanduiding voor tekst 6">
            <a:extLst>
              <a:ext uri="{FF2B5EF4-FFF2-40B4-BE49-F238E27FC236}">
                <a16:creationId xmlns:a16="http://schemas.microsoft.com/office/drawing/2014/main" id="{2D4EE476-38EB-4B6F-9749-B4F7BB54D3E0}"/>
              </a:ext>
            </a:extLst>
          </p:cNvPr>
          <p:cNvSpPr>
            <a:spLocks noGrp="1"/>
          </p:cNvSpPr>
          <p:nvPr>
            <p:ph type="body" sz="quarter" idx="14"/>
          </p:nvPr>
        </p:nvSpPr>
        <p:spPr/>
        <p:txBody>
          <a:bodyPr/>
          <a:lstStyle/>
          <a:p>
            <a:endParaRPr lang="nl-NL"/>
          </a:p>
        </p:txBody>
      </p:sp>
      <p:cxnSp>
        <p:nvCxnSpPr>
          <p:cNvPr id="11" name="Rechte verbindingslijn 10">
            <a:extLst>
              <a:ext uri="{FF2B5EF4-FFF2-40B4-BE49-F238E27FC236}">
                <a16:creationId xmlns:a16="http://schemas.microsoft.com/office/drawing/2014/main" id="{4D08CBF0-A19A-435B-828B-7B7D6862A2ED}"/>
              </a:ext>
            </a:extLst>
          </p:cNvPr>
          <p:cNvCxnSpPr/>
          <p:nvPr/>
        </p:nvCxnSpPr>
        <p:spPr>
          <a:xfrm>
            <a:off x="212723" y="3968318"/>
            <a:ext cx="5668633" cy="0"/>
          </a:xfrm>
          <a:prstGeom prst="line">
            <a:avLst/>
          </a:prstGeom>
        </p:spPr>
        <p:style>
          <a:lnRef idx="3">
            <a:schemeClr val="accent1"/>
          </a:lnRef>
          <a:fillRef idx="0">
            <a:schemeClr val="accent1"/>
          </a:fillRef>
          <a:effectRef idx="2">
            <a:schemeClr val="accent1"/>
          </a:effectRef>
          <a:fontRef idx="minor">
            <a:schemeClr val="tx1"/>
          </a:fontRef>
        </p:style>
      </p:cxnSp>
      <p:pic>
        <p:nvPicPr>
          <p:cNvPr id="7170" name="Picture 2" descr="Circulaire economie - Hogeschool Rotterdam">
            <a:extLst>
              <a:ext uri="{FF2B5EF4-FFF2-40B4-BE49-F238E27FC236}">
                <a16:creationId xmlns:a16="http://schemas.microsoft.com/office/drawing/2014/main" id="{B8C5AC83-1AEA-41FA-9BE0-F15BE5F12073}"/>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940" t="-53855" r="27768" b="-48280"/>
          <a:stretch/>
        </p:blipFill>
        <p:spPr bwMode="auto">
          <a:xfrm>
            <a:off x="6175378" y="0"/>
            <a:ext cx="6016622"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el 9">
            <a:extLst>
              <a:ext uri="{FF2B5EF4-FFF2-40B4-BE49-F238E27FC236}">
                <a16:creationId xmlns:a16="http://schemas.microsoft.com/office/drawing/2014/main" id="{9D611E47-B4A3-C82B-A59F-E54F75913EA6}"/>
              </a:ext>
            </a:extLst>
          </p:cNvPr>
          <p:cNvGraphicFramePr>
            <a:graphicFrameLocks noGrp="1"/>
          </p:cNvGraphicFramePr>
          <p:nvPr>
            <p:ph idx="1"/>
          </p:nvPr>
        </p:nvGraphicFramePr>
        <p:xfrm>
          <a:off x="236207" y="1670540"/>
          <a:ext cx="5645149" cy="3974634"/>
        </p:xfrm>
        <a:graphic>
          <a:graphicData uri="http://schemas.openxmlformats.org/drawingml/2006/table">
            <a:tbl>
              <a:tblPr firstRow="1" bandRow="1">
                <a:tableStyleId>{073A0DAA-6AF3-43AB-8588-CEC1D06C72B9}</a:tableStyleId>
              </a:tblPr>
              <a:tblGrid>
                <a:gridCol w="815487">
                  <a:extLst>
                    <a:ext uri="{9D8B030D-6E8A-4147-A177-3AD203B41FA5}">
                      <a16:colId xmlns:a16="http://schemas.microsoft.com/office/drawing/2014/main" val="3787261339"/>
                    </a:ext>
                  </a:extLst>
                </a:gridCol>
                <a:gridCol w="4829662">
                  <a:extLst>
                    <a:ext uri="{9D8B030D-6E8A-4147-A177-3AD203B41FA5}">
                      <a16:colId xmlns:a16="http://schemas.microsoft.com/office/drawing/2014/main" val="50642128"/>
                    </a:ext>
                  </a:extLst>
                </a:gridCol>
              </a:tblGrid>
              <a:tr h="441626">
                <a:tc>
                  <a:txBody>
                    <a:bodyPr/>
                    <a:lstStyle/>
                    <a:p>
                      <a:pPr algn="ctr"/>
                      <a:r>
                        <a:rPr lang="nl-NL" b="1" dirty="0"/>
                        <a:t>Week</a:t>
                      </a:r>
                    </a:p>
                  </a:txBody>
                  <a:tcPr/>
                </a:tc>
                <a:tc>
                  <a:txBody>
                    <a:bodyPr/>
                    <a:lstStyle/>
                    <a:p>
                      <a:pPr algn="ctr"/>
                      <a:r>
                        <a:rPr lang="nl-NL" dirty="0"/>
                        <a:t>Onderwerp</a:t>
                      </a:r>
                    </a:p>
                  </a:txBody>
                  <a:tcPr/>
                </a:tc>
                <a:extLst>
                  <a:ext uri="{0D108BD9-81ED-4DB2-BD59-A6C34878D82A}">
                    <a16:rowId xmlns:a16="http://schemas.microsoft.com/office/drawing/2014/main" val="1647473310"/>
                  </a:ext>
                </a:extLst>
              </a:tr>
              <a:tr h="441626">
                <a:tc>
                  <a:txBody>
                    <a:bodyPr/>
                    <a:lstStyle/>
                    <a:p>
                      <a:pPr algn="ctr"/>
                      <a:r>
                        <a:rPr lang="nl-NL" b="1" dirty="0"/>
                        <a:t>1</a:t>
                      </a:r>
                    </a:p>
                  </a:txBody>
                  <a:tcPr/>
                </a:tc>
                <a:tc>
                  <a:txBody>
                    <a:bodyPr/>
                    <a:lstStyle/>
                    <a:p>
                      <a:r>
                        <a:rPr lang="nl-NL" i="1" dirty="0"/>
                        <a:t>Circulaire economie</a:t>
                      </a:r>
                    </a:p>
                  </a:txBody>
                  <a:tcPr/>
                </a:tc>
                <a:extLst>
                  <a:ext uri="{0D108BD9-81ED-4DB2-BD59-A6C34878D82A}">
                    <a16:rowId xmlns:a16="http://schemas.microsoft.com/office/drawing/2014/main" val="4074741098"/>
                  </a:ext>
                </a:extLst>
              </a:tr>
              <a:tr h="441626">
                <a:tc>
                  <a:txBody>
                    <a:bodyPr/>
                    <a:lstStyle/>
                    <a:p>
                      <a:pPr algn="ctr"/>
                      <a:r>
                        <a:rPr lang="nl-NL" b="1" dirty="0"/>
                        <a:t>2</a:t>
                      </a:r>
                    </a:p>
                  </a:txBody>
                  <a:tcPr/>
                </a:tc>
                <a:tc>
                  <a:txBody>
                    <a:bodyPr/>
                    <a:lstStyle/>
                    <a:p>
                      <a:r>
                        <a:rPr lang="nl-NL" i="1" dirty="0"/>
                        <a:t>C2C</a:t>
                      </a:r>
                    </a:p>
                  </a:txBody>
                  <a:tcPr/>
                </a:tc>
                <a:extLst>
                  <a:ext uri="{0D108BD9-81ED-4DB2-BD59-A6C34878D82A}">
                    <a16:rowId xmlns:a16="http://schemas.microsoft.com/office/drawing/2014/main" val="3770303090"/>
                  </a:ext>
                </a:extLst>
              </a:tr>
              <a:tr h="441626">
                <a:tc>
                  <a:txBody>
                    <a:bodyPr/>
                    <a:lstStyle/>
                    <a:p>
                      <a:pPr algn="ctr"/>
                      <a:r>
                        <a:rPr lang="nl-NL" b="1" dirty="0"/>
                        <a:t>3</a:t>
                      </a:r>
                    </a:p>
                  </a:txBody>
                  <a:tcPr/>
                </a:tc>
                <a:tc>
                  <a:txBody>
                    <a:bodyPr/>
                    <a:lstStyle/>
                    <a:p>
                      <a:r>
                        <a:rPr lang="nl-NL" i="1" dirty="0"/>
                        <a:t>Biologisch cyclus</a:t>
                      </a:r>
                    </a:p>
                  </a:txBody>
                  <a:tcPr/>
                </a:tc>
                <a:extLst>
                  <a:ext uri="{0D108BD9-81ED-4DB2-BD59-A6C34878D82A}">
                    <a16:rowId xmlns:a16="http://schemas.microsoft.com/office/drawing/2014/main" val="2522939899"/>
                  </a:ext>
                </a:extLst>
              </a:tr>
              <a:tr h="441626">
                <a:tc>
                  <a:txBody>
                    <a:bodyPr/>
                    <a:lstStyle/>
                    <a:p>
                      <a:pPr algn="ctr"/>
                      <a:r>
                        <a:rPr lang="nl-NL" b="1" dirty="0"/>
                        <a:t>4</a:t>
                      </a:r>
                    </a:p>
                  </a:txBody>
                  <a:tcPr/>
                </a:tc>
                <a:tc>
                  <a:txBody>
                    <a:bodyPr/>
                    <a:lstStyle/>
                    <a:p>
                      <a:r>
                        <a:rPr lang="nl-NL" i="1" dirty="0"/>
                        <a:t>Technologische cyclus</a:t>
                      </a:r>
                    </a:p>
                  </a:txBody>
                  <a:tcPr/>
                </a:tc>
                <a:extLst>
                  <a:ext uri="{0D108BD9-81ED-4DB2-BD59-A6C34878D82A}">
                    <a16:rowId xmlns:a16="http://schemas.microsoft.com/office/drawing/2014/main" val="2699514610"/>
                  </a:ext>
                </a:extLst>
              </a:tr>
              <a:tr h="441626">
                <a:tc>
                  <a:txBody>
                    <a:bodyPr/>
                    <a:lstStyle/>
                    <a:p>
                      <a:pPr algn="ctr"/>
                      <a:r>
                        <a:rPr lang="nl-NL" b="1" dirty="0"/>
                        <a:t>5</a:t>
                      </a:r>
                    </a:p>
                  </a:txBody>
                  <a:tcPr/>
                </a:tc>
                <a:tc>
                  <a:txBody>
                    <a:bodyPr/>
                    <a:lstStyle/>
                    <a:p>
                      <a:r>
                        <a:rPr lang="nl-NL" i="1" dirty="0"/>
                        <a:t>Recycling</a:t>
                      </a:r>
                    </a:p>
                  </a:txBody>
                  <a:tcPr/>
                </a:tc>
                <a:extLst>
                  <a:ext uri="{0D108BD9-81ED-4DB2-BD59-A6C34878D82A}">
                    <a16:rowId xmlns:a16="http://schemas.microsoft.com/office/drawing/2014/main" val="4041148278"/>
                  </a:ext>
                </a:extLst>
              </a:tr>
              <a:tr h="441626">
                <a:tc>
                  <a:txBody>
                    <a:bodyPr/>
                    <a:lstStyle/>
                    <a:p>
                      <a:pPr algn="ctr"/>
                      <a:r>
                        <a:rPr lang="nl-NL" b="1" dirty="0"/>
                        <a:t>6</a:t>
                      </a:r>
                    </a:p>
                  </a:txBody>
                  <a:tcPr/>
                </a:tc>
                <a:tc>
                  <a:txBody>
                    <a:bodyPr/>
                    <a:lstStyle/>
                    <a:p>
                      <a:r>
                        <a:rPr lang="nl-NL" i="1" dirty="0"/>
                        <a:t>Groene economieën deel I</a:t>
                      </a:r>
                    </a:p>
                  </a:txBody>
                  <a:tcPr/>
                </a:tc>
                <a:extLst>
                  <a:ext uri="{0D108BD9-81ED-4DB2-BD59-A6C34878D82A}">
                    <a16:rowId xmlns:a16="http://schemas.microsoft.com/office/drawing/2014/main" val="213292134"/>
                  </a:ext>
                </a:extLst>
              </a:tr>
              <a:tr h="441626">
                <a:tc>
                  <a:txBody>
                    <a:bodyPr/>
                    <a:lstStyle/>
                    <a:p>
                      <a:pPr algn="ctr"/>
                      <a:r>
                        <a:rPr lang="nl-NL" b="1"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Groene economieën deel II</a:t>
                      </a:r>
                    </a:p>
                  </a:txBody>
                  <a:tcPr/>
                </a:tc>
                <a:extLst>
                  <a:ext uri="{0D108BD9-81ED-4DB2-BD59-A6C34878D82A}">
                    <a16:rowId xmlns:a16="http://schemas.microsoft.com/office/drawing/2014/main" val="880370683"/>
                  </a:ext>
                </a:extLst>
              </a:tr>
              <a:tr h="441626">
                <a:tc>
                  <a:txBody>
                    <a:bodyPr/>
                    <a:lstStyle/>
                    <a:p>
                      <a:pPr algn="ctr"/>
                      <a:r>
                        <a:rPr lang="nl-NL" b="1" dirty="0"/>
                        <a:t>8</a:t>
                      </a:r>
                    </a:p>
                  </a:txBody>
                  <a:tcPr/>
                </a:tc>
                <a:tc>
                  <a:txBody>
                    <a:bodyPr/>
                    <a:lstStyle/>
                    <a:p>
                      <a:r>
                        <a:rPr lang="nl-NL" i="1" dirty="0"/>
                        <a:t>Herhaling </a:t>
                      </a:r>
                    </a:p>
                  </a:txBody>
                  <a:tcPr/>
                </a:tc>
                <a:extLst>
                  <a:ext uri="{0D108BD9-81ED-4DB2-BD59-A6C34878D82A}">
                    <a16:rowId xmlns:a16="http://schemas.microsoft.com/office/drawing/2014/main" val="855851159"/>
                  </a:ext>
                </a:extLst>
              </a:tr>
            </a:tbl>
          </a:graphicData>
        </a:graphic>
      </p:graphicFrame>
    </p:spTree>
    <p:extLst>
      <p:ext uri="{BB962C8B-B14F-4D97-AF65-F5344CB8AC3E}">
        <p14:creationId xmlns:p14="http://schemas.microsoft.com/office/powerpoint/2010/main" val="2776833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p:txBody>
          <a:bodyPr anchor="t">
            <a:normAutofit/>
          </a:bodyPr>
          <a:lstStyle/>
          <a:p>
            <a:r>
              <a:rPr lang="nl-NL" dirty="0"/>
              <a:t>3. Doelen</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p:txBody>
          <a:bodyPr>
            <a:normAutofit/>
          </a:bodyPr>
          <a:lstStyle/>
          <a:p>
            <a:pPr>
              <a:buFont typeface="Wingdings" panose="05000000000000000000" pitchFamily="2" charset="2"/>
              <a:buChar char="q"/>
            </a:pPr>
            <a:r>
              <a:rPr lang="nl-NL" sz="1800" dirty="0"/>
              <a:t>Je kan uitleggen wat </a:t>
            </a:r>
            <a:r>
              <a:rPr lang="nl-NL" sz="1800" dirty="0" err="1"/>
              <a:t>cradle</a:t>
            </a:r>
            <a:r>
              <a:rPr lang="nl-NL" sz="1800" dirty="0"/>
              <a:t> </a:t>
            </a:r>
            <a:r>
              <a:rPr lang="nl-NL" sz="1800" dirty="0" err="1"/>
              <a:t>to</a:t>
            </a:r>
            <a:r>
              <a:rPr lang="nl-NL" sz="1800" dirty="0"/>
              <a:t> </a:t>
            </a:r>
            <a:r>
              <a:rPr lang="nl-NL" sz="1800" dirty="0" err="1"/>
              <a:t>cradle</a:t>
            </a:r>
            <a:r>
              <a:rPr lang="nl-NL" sz="1800" dirty="0"/>
              <a:t> is</a:t>
            </a:r>
          </a:p>
          <a:p>
            <a:pPr>
              <a:buFont typeface="Wingdings" panose="05000000000000000000" pitchFamily="2" charset="2"/>
              <a:buChar char="q"/>
            </a:pPr>
            <a:r>
              <a:rPr lang="nl-NL" dirty="0"/>
              <a:t>Je weet aan welke voorwaarden je als bedrijf moet voldoen om het C2C keurmerk te ontvangen</a:t>
            </a:r>
          </a:p>
          <a:p>
            <a:pPr>
              <a:buFont typeface="Wingdings" panose="05000000000000000000" pitchFamily="2" charset="2"/>
              <a:buChar char="q"/>
            </a:pPr>
            <a:r>
              <a:rPr lang="nl-NL" dirty="0"/>
              <a:t>Je kan C2C vergelijken met de uitgangspunten van de circulaire economie</a:t>
            </a:r>
            <a:endParaRPr lang="nl-NL" sz="1800" dirty="0"/>
          </a:p>
          <a:p>
            <a:pPr>
              <a:buFont typeface="Wingdings" panose="05000000000000000000" pitchFamily="2" charset="2"/>
              <a:buChar char="q"/>
            </a:pPr>
            <a:r>
              <a:rPr lang="nl-NL" dirty="0"/>
              <a:t>Je kan uitleggen wat het verschil is tussen </a:t>
            </a:r>
            <a:r>
              <a:rPr lang="nl-NL" dirty="0" err="1"/>
              <a:t>downcycling</a:t>
            </a:r>
            <a:r>
              <a:rPr lang="nl-NL" dirty="0"/>
              <a:t> en </a:t>
            </a:r>
            <a:r>
              <a:rPr lang="nl-NL" dirty="0" err="1"/>
              <a:t>upcycling</a:t>
            </a:r>
            <a:endParaRPr lang="nl-NL" sz="1800" dirty="0"/>
          </a:p>
          <a:p>
            <a:pPr>
              <a:buFont typeface="Wingdings" panose="05000000000000000000" pitchFamily="2" charset="2"/>
              <a:buChar char="q"/>
            </a:pPr>
            <a:r>
              <a:rPr lang="nl-NL" sz="1800" dirty="0"/>
              <a:t>Je kan twee voorbeelden van </a:t>
            </a:r>
            <a:r>
              <a:rPr lang="nl-NL" sz="1800" dirty="0" err="1"/>
              <a:t>downcycling</a:t>
            </a:r>
            <a:r>
              <a:rPr lang="nl-NL" sz="1800" dirty="0"/>
              <a:t> geven</a:t>
            </a:r>
          </a:p>
          <a:p>
            <a:pPr>
              <a:buFont typeface="Wingdings" panose="05000000000000000000" pitchFamily="2" charset="2"/>
              <a:buChar char="q"/>
            </a:pPr>
            <a:r>
              <a:rPr lang="nl-NL" sz="1800" dirty="0"/>
              <a:t>Je kan een voorbeeld van </a:t>
            </a:r>
            <a:r>
              <a:rPr lang="nl-NL" sz="1800" dirty="0" err="1"/>
              <a:t>upcycling</a:t>
            </a:r>
            <a:r>
              <a:rPr lang="nl-NL" sz="1800" dirty="0"/>
              <a:t> geven</a:t>
            </a:r>
          </a:p>
          <a:p>
            <a:pPr>
              <a:buFont typeface="Wingdings" panose="05000000000000000000" pitchFamily="2" charset="2"/>
              <a:buChar char="q"/>
            </a:pPr>
            <a:r>
              <a:rPr lang="nl-NL" sz="1800" dirty="0"/>
              <a:t>Weet je enkele voorbeelden van </a:t>
            </a:r>
            <a:r>
              <a:rPr lang="nl-NL" sz="1800" dirty="0" err="1"/>
              <a:t>cradle</a:t>
            </a:r>
            <a:r>
              <a:rPr lang="nl-NL" sz="1800" dirty="0"/>
              <a:t> </a:t>
            </a:r>
            <a:r>
              <a:rPr lang="nl-NL" sz="1800" dirty="0" err="1"/>
              <a:t>to</a:t>
            </a:r>
            <a:r>
              <a:rPr lang="nl-NL" sz="1800" dirty="0"/>
              <a:t> </a:t>
            </a:r>
            <a:r>
              <a:rPr lang="nl-NL" sz="1800" dirty="0" err="1"/>
              <a:t>cradle</a:t>
            </a:r>
            <a:r>
              <a:rPr lang="nl-NL" sz="1800" dirty="0"/>
              <a:t> te benoemen</a:t>
            </a:r>
          </a:p>
        </p:txBody>
      </p:sp>
      <p:pic>
        <p:nvPicPr>
          <p:cNvPr id="1026" name="Picture 2" descr="Al die rijtjes met actiepunten en bulletpoints… Kunt u er wat mee? -  ManagementSite">
            <a:extLst>
              <a:ext uri="{FF2B5EF4-FFF2-40B4-BE49-F238E27FC236}">
                <a16:creationId xmlns:a16="http://schemas.microsoft.com/office/drawing/2014/main" id="{C2690419-6BDA-4C50-914B-908497D69F4F}"/>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3255" b="3255"/>
          <a:stretch/>
        </p:blipFill>
        <p:spPr bwMode="auto">
          <a:prstGeom prst="rect">
            <a:avLst/>
          </a:prstGeom>
          <a:solidFill>
            <a:srgbClr val="FFFFFF"/>
          </a:solidFill>
        </p:spPr>
      </p:pic>
      <p:sp>
        <p:nvSpPr>
          <p:cNvPr id="71" name="Text Placeholder 4">
            <a:extLst>
              <a:ext uri="{FF2B5EF4-FFF2-40B4-BE49-F238E27FC236}">
                <a16:creationId xmlns:a16="http://schemas.microsoft.com/office/drawing/2014/main" id="{2C9FF852-E79F-49FF-AFCB-33761A8ED238}"/>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412806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Tijdelijke aanduiding voor inhoud 16">
            <a:extLst>
              <a:ext uri="{FF2B5EF4-FFF2-40B4-BE49-F238E27FC236}">
                <a16:creationId xmlns:a16="http://schemas.microsoft.com/office/drawing/2014/main" id="{59415F9E-98E1-8778-FC57-B9662E9EF79A}"/>
              </a:ext>
            </a:extLst>
          </p:cNvPr>
          <p:cNvPicPr>
            <a:picLocks noGrp="1" noChangeAspect="1"/>
          </p:cNvPicPr>
          <p:nvPr>
            <p:ph idx="1"/>
          </p:nvPr>
        </p:nvPicPr>
        <p:blipFill rotWithShape="1">
          <a:blip r:embed="rId2"/>
          <a:srcRect l="26267" t="27097" r="43010" b="38286"/>
          <a:stretch/>
        </p:blipFill>
        <p:spPr bwMode="auto">
          <a:xfrm>
            <a:off x="642486" y="1156813"/>
            <a:ext cx="9634889" cy="454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31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064D90-93BD-4EE0-AFE2-BCFF474825AC}"/>
              </a:ext>
            </a:extLst>
          </p:cNvPr>
          <p:cNvSpPr>
            <a:spLocks noGrp="1"/>
          </p:cNvSpPr>
          <p:nvPr>
            <p:ph type="title"/>
          </p:nvPr>
        </p:nvSpPr>
        <p:spPr>
          <a:xfrm>
            <a:off x="609601" y="273050"/>
            <a:ext cx="4011084" cy="566922"/>
          </a:xfrm>
        </p:spPr>
        <p:txBody>
          <a:bodyPr/>
          <a:lstStyle/>
          <a:p>
            <a:r>
              <a:rPr lang="nl-NL" sz="3600" dirty="0"/>
              <a:t>De kersenboom</a:t>
            </a:r>
          </a:p>
        </p:txBody>
      </p:sp>
      <p:sp>
        <p:nvSpPr>
          <p:cNvPr id="4" name="Tijdelijke aanduiding voor tekst 3">
            <a:extLst>
              <a:ext uri="{FF2B5EF4-FFF2-40B4-BE49-F238E27FC236}">
                <a16:creationId xmlns:a16="http://schemas.microsoft.com/office/drawing/2014/main" id="{26C82BAA-17CC-479F-B3AF-D6C8D8E284E6}"/>
              </a:ext>
            </a:extLst>
          </p:cNvPr>
          <p:cNvSpPr>
            <a:spLocks noGrp="1"/>
          </p:cNvSpPr>
          <p:nvPr>
            <p:ph type="body" sz="half" idx="2"/>
          </p:nvPr>
        </p:nvSpPr>
        <p:spPr>
          <a:xfrm>
            <a:off x="609601" y="1083468"/>
            <a:ext cx="4529327" cy="5501481"/>
          </a:xfrm>
        </p:spPr>
        <p:txBody>
          <a:bodyPr/>
          <a:lstStyle/>
          <a:p>
            <a:r>
              <a:rPr lang="nl-NL" sz="1800" dirty="0"/>
              <a:t>Een kersenboom heeft een doel, dit is het voorzien van eigen onderhoud en voedingstoffen.</a:t>
            </a:r>
          </a:p>
          <a:p>
            <a:endParaRPr lang="nl-NL" sz="1800" dirty="0"/>
          </a:p>
          <a:p>
            <a:pPr marL="285750" indent="-285750">
              <a:buFont typeface="Wingdings" panose="05000000000000000000" pitchFamily="2" charset="2"/>
              <a:buChar char="ü"/>
            </a:pPr>
            <a:r>
              <a:rPr lang="nl-NL" sz="1800" dirty="0"/>
              <a:t>Bied habitat voor insecten en vogels</a:t>
            </a:r>
          </a:p>
          <a:p>
            <a:pPr marL="285750" indent="-285750">
              <a:buFont typeface="Wingdings" panose="05000000000000000000" pitchFamily="2" charset="2"/>
              <a:buChar char="ü"/>
            </a:pPr>
            <a:r>
              <a:rPr lang="nl-NL" sz="1800" dirty="0"/>
              <a:t>Voedt de grond</a:t>
            </a:r>
          </a:p>
          <a:p>
            <a:pPr marL="285750" indent="-285750">
              <a:buFont typeface="Wingdings" panose="05000000000000000000" pitchFamily="2" charset="2"/>
              <a:buChar char="ü"/>
            </a:pPr>
            <a:r>
              <a:rPr lang="nl-NL" sz="1800" dirty="0"/>
              <a:t>Zuivert  de lucht</a:t>
            </a:r>
          </a:p>
          <a:p>
            <a:endParaRPr lang="nl-NL" sz="1800" dirty="0"/>
          </a:p>
          <a:p>
            <a:r>
              <a:rPr lang="nl-NL" sz="1800" dirty="0"/>
              <a:t>De kersenboom voegt daadwerkelijk wat toe aan zijn leefomgeving. Vanuit deze gedachten is het boek </a:t>
            </a:r>
            <a:r>
              <a:rPr lang="nl-NL" sz="1800" dirty="0" err="1"/>
              <a:t>cradle</a:t>
            </a:r>
            <a:r>
              <a:rPr lang="nl-NL" sz="1800" dirty="0"/>
              <a:t> </a:t>
            </a:r>
            <a:r>
              <a:rPr lang="nl-NL" sz="1800" dirty="0" err="1"/>
              <a:t>to</a:t>
            </a:r>
            <a:r>
              <a:rPr lang="nl-NL" sz="1800" dirty="0"/>
              <a:t> </a:t>
            </a:r>
            <a:r>
              <a:rPr lang="nl-NL" sz="1800" dirty="0" err="1"/>
              <a:t>cradle</a:t>
            </a:r>
            <a:r>
              <a:rPr lang="nl-NL" sz="1800" dirty="0"/>
              <a:t> geschreven. </a:t>
            </a:r>
          </a:p>
          <a:p>
            <a:endParaRPr lang="nl-NL" sz="1800" dirty="0"/>
          </a:p>
          <a:p>
            <a:r>
              <a:rPr lang="nl-NL" sz="1800" i="1" dirty="0"/>
              <a:t>Van wieg tot wieg</a:t>
            </a:r>
          </a:p>
        </p:txBody>
      </p:sp>
      <p:pic>
        <p:nvPicPr>
          <p:cNvPr id="2052" name="Picture 4" descr="Levenscyclus Van De Kersenboom Met Bijschriften Planten Groeien Uit Zaad  Aan Cherrytree Stockvectorkunst en meer beelden van Levenscyclus - iStock">
            <a:extLst>
              <a:ext uri="{FF2B5EF4-FFF2-40B4-BE49-F238E27FC236}">
                <a16:creationId xmlns:a16="http://schemas.microsoft.com/office/drawing/2014/main" id="{D0456850-43D4-F3D9-2842-424E9D7AB10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57777" y="761926"/>
            <a:ext cx="5624622" cy="533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27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pcycling, Recycling, and Downcycling - What's the difference? -  MaterialTrader.com">
            <a:extLst>
              <a:ext uri="{FF2B5EF4-FFF2-40B4-BE49-F238E27FC236}">
                <a16:creationId xmlns:a16="http://schemas.microsoft.com/office/drawing/2014/main" id="{DD476FB8-DED6-C8E6-5AF4-A5E35F12A02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92056" y="1847052"/>
            <a:ext cx="6407888" cy="3163895"/>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484E43B7-6603-FB63-69E6-34711CF4B48E}"/>
              </a:ext>
            </a:extLst>
          </p:cNvPr>
          <p:cNvSpPr/>
          <p:nvPr/>
        </p:nvSpPr>
        <p:spPr>
          <a:xfrm>
            <a:off x="2560320" y="1982804"/>
            <a:ext cx="2500778" cy="302814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3402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9587F-CAB4-4E97-BE65-A17D37384234}"/>
              </a:ext>
            </a:extLst>
          </p:cNvPr>
          <p:cNvSpPr>
            <a:spLocks noGrp="1"/>
          </p:cNvSpPr>
          <p:nvPr>
            <p:ph type="title"/>
          </p:nvPr>
        </p:nvSpPr>
        <p:spPr/>
        <p:txBody>
          <a:bodyPr/>
          <a:lstStyle/>
          <a:p>
            <a:r>
              <a:rPr lang="nl-NL" sz="3600" dirty="0" err="1"/>
              <a:t>Downcycling</a:t>
            </a:r>
            <a:endParaRPr lang="nl-NL" sz="3600" dirty="0"/>
          </a:p>
        </p:txBody>
      </p:sp>
      <p:sp>
        <p:nvSpPr>
          <p:cNvPr id="4" name="Tijdelijke aanduiding voor tekst 3">
            <a:extLst>
              <a:ext uri="{FF2B5EF4-FFF2-40B4-BE49-F238E27FC236}">
                <a16:creationId xmlns:a16="http://schemas.microsoft.com/office/drawing/2014/main" id="{DC7A8B43-58E8-4420-9F4F-87BF50571259}"/>
              </a:ext>
            </a:extLst>
          </p:cNvPr>
          <p:cNvSpPr>
            <a:spLocks noGrp="1"/>
          </p:cNvSpPr>
          <p:nvPr>
            <p:ph type="body" sz="half" idx="2"/>
          </p:nvPr>
        </p:nvSpPr>
        <p:spPr/>
        <p:txBody>
          <a:bodyPr>
            <a:normAutofit/>
          </a:bodyPr>
          <a:lstStyle/>
          <a:p>
            <a:r>
              <a:rPr lang="nl-NL" sz="1800" dirty="0"/>
              <a:t>Na recycling verliezen de meeste producten hun </a:t>
            </a:r>
            <a:r>
              <a:rPr lang="nl-NL" sz="1800" dirty="0" err="1"/>
              <a:t>oorsprongelijke</a:t>
            </a:r>
            <a:r>
              <a:rPr lang="nl-NL" sz="1800" dirty="0"/>
              <a:t> waarden.</a:t>
            </a:r>
          </a:p>
          <a:p>
            <a:endParaRPr lang="nl-NL" sz="1800" dirty="0"/>
          </a:p>
          <a:p>
            <a:pPr marL="285750" indent="-285750">
              <a:buFont typeface="Arial" panose="020B0604020202020204" pitchFamily="34" charset="0"/>
              <a:buChar char="•"/>
            </a:pPr>
            <a:r>
              <a:rPr lang="nl-NL" sz="1800" b="1" dirty="0"/>
              <a:t>Kranten </a:t>
            </a:r>
            <a:r>
              <a:rPr lang="nl-NL" sz="1800" dirty="0"/>
              <a:t>van oud papier, zorgen voor chloor deeltjes en zware metalen in de lucht. Kranten kunnen niet nogmaals verwerkt worden.</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b="1" dirty="0"/>
              <a:t>Reflectorpaaltjes </a:t>
            </a:r>
            <a:r>
              <a:rPr lang="nl-NL" sz="1800" dirty="0"/>
              <a:t>van oude petflessen en autobanden, slijten snel waardoor schadelijke stoffen in bodem komen.</a:t>
            </a:r>
          </a:p>
        </p:txBody>
      </p:sp>
      <p:pic>
        <p:nvPicPr>
          <p:cNvPr id="3074" name="Picture 2" descr="In- en verkoop van oud-papier - WPT">
            <a:extLst>
              <a:ext uri="{FF2B5EF4-FFF2-40B4-BE49-F238E27FC236}">
                <a16:creationId xmlns:a16="http://schemas.microsoft.com/office/drawing/2014/main" id="{6316B53D-CBE9-47D5-A853-B0076A1EA54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505645" y="854075"/>
            <a:ext cx="3536731" cy="2652548"/>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F057C1CD-C210-49EA-A83B-9DB2395FE3F4}"/>
              </a:ext>
            </a:extLst>
          </p:cNvPr>
          <p:cNvPicPr>
            <a:picLocks noChangeAspect="1"/>
          </p:cNvPicPr>
          <p:nvPr/>
        </p:nvPicPr>
        <p:blipFill>
          <a:blip r:embed="rId4"/>
          <a:stretch>
            <a:fillRect/>
          </a:stretch>
        </p:blipFill>
        <p:spPr>
          <a:xfrm>
            <a:off x="5447811" y="2521882"/>
            <a:ext cx="2706830" cy="3604282"/>
          </a:xfrm>
          <a:prstGeom prst="rect">
            <a:avLst/>
          </a:prstGeom>
        </p:spPr>
      </p:pic>
    </p:spTree>
    <p:extLst>
      <p:ext uri="{BB962C8B-B14F-4D97-AF65-F5344CB8AC3E}">
        <p14:creationId xmlns:p14="http://schemas.microsoft.com/office/powerpoint/2010/main" val="297244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1435</Words>
  <Application>Microsoft Office PowerPoint</Application>
  <PresentationFormat>Breedbeeld</PresentationFormat>
  <Paragraphs>138</Paragraphs>
  <Slides>16</Slides>
  <Notes>13</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ThemaYuverta</vt:lpstr>
      <vt:lpstr>Circulaire economie</vt:lpstr>
      <vt:lpstr>1. herhaling</vt:lpstr>
      <vt:lpstr>Circulaire economie</vt:lpstr>
      <vt:lpstr>2. Periode overzicht</vt:lpstr>
      <vt:lpstr>3. Doelen</vt:lpstr>
      <vt:lpstr>PowerPoint-presentatie</vt:lpstr>
      <vt:lpstr>De kersenboom</vt:lpstr>
      <vt:lpstr>PowerPoint-presentatie</vt:lpstr>
      <vt:lpstr>Downcycling</vt:lpstr>
      <vt:lpstr>Upcycling</vt:lpstr>
      <vt:lpstr>PowerPoint-presentatie</vt:lpstr>
      <vt:lpstr>Wanneer is iets cradle to cradle..</vt:lpstr>
      <vt:lpstr>Voorbeelden van C2C</vt:lpstr>
      <vt:lpstr>Cradle to cradle in Venlo</vt:lpstr>
      <vt:lpstr>Wat is het verschil tussen C2C en circulaire economie?</vt:lpstr>
      <vt:lpstr>3. Doelen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Ruiter</dc:creator>
  <cp:lastModifiedBy>Gerjan de Ruiter</cp:lastModifiedBy>
  <cp:revision>15</cp:revision>
  <dcterms:created xsi:type="dcterms:W3CDTF">2021-11-24T07:44:42Z</dcterms:created>
  <dcterms:modified xsi:type="dcterms:W3CDTF">2022-11-29T13:51:00Z</dcterms:modified>
</cp:coreProperties>
</file>